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3"/>
  </p:notesMasterIdLst>
  <p:handoutMasterIdLst>
    <p:handoutMasterId r:id="rId14"/>
  </p:handoutMasterIdLst>
  <p:sldIdLst>
    <p:sldId id="256" r:id="rId3"/>
    <p:sldId id="293" r:id="rId4"/>
    <p:sldId id="298" r:id="rId5"/>
    <p:sldId id="299" r:id="rId6"/>
    <p:sldId id="300" r:id="rId7"/>
    <p:sldId id="301" r:id="rId8"/>
    <p:sldId id="306" r:id="rId9"/>
    <p:sldId id="302" r:id="rId10"/>
    <p:sldId id="303" r:id="rId11"/>
    <p:sldId id="30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74" autoAdjust="0"/>
  </p:normalViewPr>
  <p:slideViewPr>
    <p:cSldViewPr snapToGrid="0">
      <p:cViewPr varScale="1">
        <p:scale>
          <a:sx n="73" d="100"/>
          <a:sy n="73" d="100"/>
        </p:scale>
        <p:origin x="-624" y="-96"/>
      </p:cViewPr>
      <p:guideLst>
        <p:guide orient="horz" pos="2160"/>
        <p:guide pos="384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9/11/2018</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9/11/2018</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223563" y="2575407"/>
            <a:ext cx="4688853"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0" name="Group 39"/>
          <p:cNvGrpSpPr/>
          <p:nvPr/>
        </p:nvGrpSpPr>
        <p:grpSpPr>
          <a:xfrm rot="18988672">
            <a:off x="68557" y="189622"/>
            <a:ext cx="517230"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49" name="Freeform 500"/>
          <p:cNvSpPr>
            <a:spLocks/>
          </p:cNvSpPr>
          <p:nvPr/>
        </p:nvSpPr>
        <p:spPr bwMode="auto">
          <a:xfrm>
            <a:off x="3284322" y="4664178"/>
            <a:ext cx="8902911"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50" name="Group 49"/>
          <p:cNvGrpSpPr/>
          <p:nvPr/>
        </p:nvGrpSpPr>
        <p:grpSpPr>
          <a:xfrm>
            <a:off x="11434163" y="6542"/>
            <a:ext cx="679129"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59" name="Freeform 413"/>
          <p:cNvSpPr>
            <a:spLocks/>
          </p:cNvSpPr>
          <p:nvPr/>
        </p:nvSpPr>
        <p:spPr bwMode="auto">
          <a:xfrm>
            <a:off x="-23365" y="3007512"/>
            <a:ext cx="12188952"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414"/>
          <p:cNvSpPr>
            <a:spLocks/>
          </p:cNvSpPr>
          <p:nvPr/>
        </p:nvSpPr>
        <p:spPr bwMode="auto">
          <a:xfrm>
            <a:off x="-23365" y="3324746"/>
            <a:ext cx="12188952"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61" name="Group 5"/>
          <p:cNvGrpSpPr>
            <a:grpSpLocks noChangeAspect="1"/>
          </p:cNvGrpSpPr>
          <p:nvPr/>
        </p:nvGrpSpPr>
        <p:grpSpPr bwMode="auto">
          <a:xfrm>
            <a:off x="-1519" y="854145"/>
            <a:ext cx="1881474"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1" name="Group 33"/>
          <p:cNvGrpSpPr>
            <a:grpSpLocks noChangeAspect="1"/>
          </p:cNvGrpSpPr>
          <p:nvPr/>
        </p:nvGrpSpPr>
        <p:grpSpPr bwMode="auto">
          <a:xfrm>
            <a:off x="1714988" y="4544219"/>
            <a:ext cx="1873268"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7" name="Group 43"/>
          <p:cNvGrpSpPr>
            <a:grpSpLocks noChangeAspect="1"/>
          </p:cNvGrpSpPr>
          <p:nvPr/>
        </p:nvGrpSpPr>
        <p:grpSpPr bwMode="auto">
          <a:xfrm>
            <a:off x="1168399" y="5011046"/>
            <a:ext cx="1497013"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4" name="Group 93"/>
          <p:cNvGrpSpPr/>
          <p:nvPr/>
        </p:nvGrpSpPr>
        <p:grpSpPr>
          <a:xfrm>
            <a:off x="-21971" y="4350236"/>
            <a:ext cx="1696783"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9" name="Group 43"/>
          <p:cNvGrpSpPr>
            <a:grpSpLocks noChangeAspect="1"/>
          </p:cNvGrpSpPr>
          <p:nvPr/>
        </p:nvGrpSpPr>
        <p:grpSpPr bwMode="auto">
          <a:xfrm>
            <a:off x="2911336" y="4572470"/>
            <a:ext cx="1850498"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06" name="Group 105"/>
          <p:cNvGrpSpPr/>
          <p:nvPr/>
        </p:nvGrpSpPr>
        <p:grpSpPr>
          <a:xfrm rot="1576354">
            <a:off x="11125791" y="2895976"/>
            <a:ext cx="1030189"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115" name="Freeform 8"/>
          <p:cNvSpPr>
            <a:spLocks/>
          </p:cNvSpPr>
          <p:nvPr/>
        </p:nvSpPr>
        <p:spPr bwMode="auto">
          <a:xfrm>
            <a:off x="4042661" y="5351893"/>
            <a:ext cx="349250"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115"/>
          <p:cNvSpPr/>
          <p:nvPr/>
        </p:nvSpPr>
        <p:spPr>
          <a:xfrm>
            <a:off x="-28233" y="3533670"/>
            <a:ext cx="12139450"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7" name="Group 116"/>
          <p:cNvGrpSpPr/>
          <p:nvPr/>
        </p:nvGrpSpPr>
        <p:grpSpPr>
          <a:xfrm rot="198573">
            <a:off x="1199275" y="2684218"/>
            <a:ext cx="2154692"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a:p>
          </p:txBody>
        </p:sp>
      </p:grpSp>
      <p:grpSp>
        <p:nvGrpSpPr>
          <p:cNvPr id="146" name="Group 5"/>
          <p:cNvGrpSpPr>
            <a:grpSpLocks noChangeAspect="1"/>
          </p:cNvGrpSpPr>
          <p:nvPr/>
        </p:nvGrpSpPr>
        <p:grpSpPr bwMode="auto">
          <a:xfrm>
            <a:off x="9167354" y="4138360"/>
            <a:ext cx="3023057"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1" name="Group 64"/>
          <p:cNvGrpSpPr>
            <a:grpSpLocks noChangeAspect="1"/>
          </p:cNvGrpSpPr>
          <p:nvPr/>
        </p:nvGrpSpPr>
        <p:grpSpPr bwMode="auto">
          <a:xfrm rot="12827499" flipH="1">
            <a:off x="11360417" y="2338535"/>
            <a:ext cx="483752"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ctrTitle"/>
          </p:nvPr>
        </p:nvSpPr>
        <p:spPr>
          <a:xfrm>
            <a:off x="2681288" y="165020"/>
            <a:ext cx="9360418" cy="2263258"/>
          </a:xfrm>
        </p:spPr>
        <p:txBody>
          <a:bodyPr anchor="b">
            <a:normAutofit/>
          </a:bodyPr>
          <a:lstStyle>
            <a:lvl1pPr algn="ctr">
              <a:defRPr sz="6600"/>
            </a:lvl1pPr>
          </a:lstStyle>
          <a:p>
            <a:r>
              <a:rPr lang="en-US"/>
              <a:t>Click to edit Master title style</a:t>
            </a:r>
            <a:endParaRPr/>
          </a:p>
        </p:txBody>
      </p:sp>
      <p:sp>
        <p:nvSpPr>
          <p:cNvPr id="3" name="Subtitle 2"/>
          <p:cNvSpPr>
            <a:spLocks noGrp="1"/>
          </p:cNvSpPr>
          <p:nvPr>
            <p:ph type="subTitle" idx="1"/>
          </p:nvPr>
        </p:nvSpPr>
        <p:spPr>
          <a:xfrm>
            <a:off x="3903329" y="2476917"/>
            <a:ext cx="6916336" cy="1771600"/>
          </a:xfrm>
        </p:spPr>
        <p:txBody>
          <a:bodyPr>
            <a:normAutofit/>
          </a:bodyPr>
          <a:lstStyle>
            <a:lvl1pPr marL="0" indent="0" algn="ctr">
              <a:spcBef>
                <a:spcPts val="0"/>
              </a:spcBef>
              <a:buNone/>
              <a:defRPr sz="4800" cap="none" baseline="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9/11/2018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3999" y="1485900"/>
            <a:ext cx="9144001" cy="2933700"/>
          </a:xfrm>
        </p:spPr>
        <p:txBody>
          <a:bodyPr anchor="b">
            <a:normAutofit/>
          </a:bodyPr>
          <a:lstStyle>
            <a:lvl1pPr algn="l">
              <a:defRPr sz="5200" b="0"/>
            </a:lvl1pPr>
          </a:lstStyle>
          <a:p>
            <a:r>
              <a:rPr lang="en-US"/>
              <a:t>Click to edit Master title style</a:t>
            </a:r>
            <a:endParaRPr/>
          </a:p>
        </p:txBody>
      </p:sp>
      <p:sp>
        <p:nvSpPr>
          <p:cNvPr id="3" name="Text Placeholder 2"/>
          <p:cNvSpPr>
            <a:spLocks noGrp="1"/>
          </p:cNvSpPr>
          <p:nvPr>
            <p:ph type="body" idx="1"/>
          </p:nvPr>
        </p:nvSpPr>
        <p:spPr>
          <a:xfrm>
            <a:off x="1522413" y="4454034"/>
            <a:ext cx="9144000" cy="1184766"/>
          </a:xfrm>
        </p:spPr>
        <p:txBody>
          <a:bodyPr anchor="t">
            <a:normAutofit/>
          </a:bodyPr>
          <a:lstStyle>
            <a:lvl1pPr marL="0" indent="0" algn="l">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a:t>9/11/2018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28572"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7169"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952B5-7A2F-4CC8-B7CE-9234E21C2837}" type="datetime1">
              <a:rPr lang="en-US" smtClean="0"/>
              <a:t>9/11/2018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92521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8572"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8572"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7169"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7169"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1DA07A-9201-4B4B-BAF2-015AFA30F520}" type="datetime1">
              <a:rPr lang="en-US" smtClean="0"/>
              <a:t>9/11/2018</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003700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8643511" y="3888584"/>
            <a:ext cx="213014"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91440" tIns="45720" rIns="91440" bIns="45720" numCol="1" anchor="t" anchorCtr="0" compatLnSpc="1">
            <a:prstTxWarp prst="textNoShape">
              <a:avLst/>
            </a:prstTxWarp>
          </a:bodyPr>
          <a:lstStyle/>
          <a:p>
            <a:endParaRPr/>
          </a:p>
        </p:txBody>
      </p:sp>
      <p:sp>
        <p:nvSpPr>
          <p:cNvPr id="7" name="Freeform 50"/>
          <p:cNvSpPr>
            <a:spLocks/>
          </p:cNvSpPr>
          <p:nvPr/>
        </p:nvSpPr>
        <p:spPr bwMode="auto">
          <a:xfrm>
            <a:off x="6780212" y="4191000"/>
            <a:ext cx="540996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125" y="4572000"/>
            <a:ext cx="11415276"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nvGrpSpPr>
          <p:cNvPr id="9" name="Group 69"/>
          <p:cNvGrpSpPr>
            <a:grpSpLocks noChangeAspect="1"/>
          </p:cNvGrpSpPr>
          <p:nvPr/>
        </p:nvGrpSpPr>
        <p:grpSpPr bwMode="auto">
          <a:xfrm flipH="1">
            <a:off x="9732236" y="958654"/>
            <a:ext cx="1400819"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3" name="Group 69"/>
          <p:cNvGrpSpPr>
            <a:grpSpLocks noChangeAspect="1"/>
          </p:cNvGrpSpPr>
          <p:nvPr/>
        </p:nvGrpSpPr>
        <p:grpSpPr bwMode="auto">
          <a:xfrm>
            <a:off x="10895012" y="1248597"/>
            <a:ext cx="1254796"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7" name="Group 69"/>
          <p:cNvGrpSpPr>
            <a:grpSpLocks noChangeAspect="1"/>
          </p:cNvGrpSpPr>
          <p:nvPr/>
        </p:nvGrpSpPr>
        <p:grpSpPr bwMode="auto">
          <a:xfrm>
            <a:off x="9087454" y="2736976"/>
            <a:ext cx="906206"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0" name="Group 50"/>
          <p:cNvGrpSpPr>
            <a:grpSpLocks noChangeAspect="1"/>
          </p:cNvGrpSpPr>
          <p:nvPr/>
        </p:nvGrpSpPr>
        <p:grpSpPr bwMode="auto">
          <a:xfrm>
            <a:off x="10514012" y="2438400"/>
            <a:ext cx="1485016"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89" name="Group 5"/>
          <p:cNvGrpSpPr>
            <a:grpSpLocks noChangeAspect="1"/>
          </p:cNvGrpSpPr>
          <p:nvPr/>
        </p:nvGrpSpPr>
        <p:grpSpPr bwMode="auto">
          <a:xfrm>
            <a:off x="7988059" y="2988645"/>
            <a:ext cx="2439575"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310" name="Freeform 52"/>
          <p:cNvSpPr>
            <a:spLocks/>
          </p:cNvSpPr>
          <p:nvPr/>
        </p:nvSpPr>
        <p:spPr bwMode="auto">
          <a:xfrm>
            <a:off x="0" y="5181600"/>
            <a:ext cx="11163675"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311" name="Group 29"/>
          <p:cNvGrpSpPr>
            <a:grpSpLocks noChangeAspect="1"/>
          </p:cNvGrpSpPr>
          <p:nvPr/>
        </p:nvGrpSpPr>
        <p:grpSpPr bwMode="auto">
          <a:xfrm flipH="1">
            <a:off x="9191537" y="4800600"/>
            <a:ext cx="2998875"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8" name="Group 347"/>
          <p:cNvGrpSpPr/>
          <p:nvPr/>
        </p:nvGrpSpPr>
        <p:grpSpPr>
          <a:xfrm>
            <a:off x="-1588" y="3799401"/>
            <a:ext cx="4386410"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grpSp>
        <p:nvGrpSpPr>
          <p:cNvPr id="422" name="Group 52"/>
          <p:cNvGrpSpPr>
            <a:grpSpLocks noChangeAspect="1"/>
          </p:cNvGrpSpPr>
          <p:nvPr/>
        </p:nvGrpSpPr>
        <p:grpSpPr bwMode="auto">
          <a:xfrm rot="19948164">
            <a:off x="369246" y="506291"/>
            <a:ext cx="892898"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1" name="Group 52"/>
          <p:cNvGrpSpPr>
            <a:grpSpLocks noChangeAspect="1"/>
          </p:cNvGrpSpPr>
          <p:nvPr/>
        </p:nvGrpSpPr>
        <p:grpSpPr bwMode="auto">
          <a:xfrm rot="5825446">
            <a:off x="11635759" y="394369"/>
            <a:ext cx="408172" cy="467084"/>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40" name="Group 66"/>
          <p:cNvGrpSpPr>
            <a:grpSpLocks noChangeAspect="1"/>
          </p:cNvGrpSpPr>
          <p:nvPr/>
        </p:nvGrpSpPr>
        <p:grpSpPr bwMode="auto">
          <a:xfrm>
            <a:off x="23436" y="3048994"/>
            <a:ext cx="388175"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2034904" y="828876"/>
            <a:ext cx="6058552" cy="3507549"/>
          </a:xfrm>
        </p:spPr>
        <p:txBody>
          <a:bodyPr anchor="ctr">
            <a:normAutofit/>
          </a:bodyPr>
          <a:lstStyle>
            <a:lvl1pPr algn="ctr">
              <a:defRPr sz="6000"/>
            </a:lvl1pPr>
          </a:lstStyle>
          <a:p>
            <a:r>
              <a:rPr lang="en-US"/>
              <a:t>Click to edit Master title style</a:t>
            </a:r>
            <a:endParaRPr/>
          </a:p>
        </p:txBody>
      </p:sp>
      <p:sp>
        <p:nvSpPr>
          <p:cNvPr id="3" name="Date Placeholder 2"/>
          <p:cNvSpPr>
            <a:spLocks noGrp="1"/>
          </p:cNvSpPr>
          <p:nvPr>
            <p:ph type="dt" sz="half" idx="10"/>
          </p:nvPr>
        </p:nvSpPr>
        <p:spPr/>
        <p:txBody>
          <a:bodyPr/>
          <a:lstStyle/>
          <a:p>
            <a:fld id="{9E583DDF-CA54-461A-A486-592D2374C532}" type="datetimeFigureOut">
              <a:rPr lang="en-US"/>
              <a:t>9/11/2018</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583DDF-CA54-461A-A486-592D2374C532}" type="datetimeFigureOut">
              <a:rPr lang="en-US"/>
              <a:t>9/11/2018</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Content Placeholder 2"/>
          <p:cNvSpPr>
            <a:spLocks noGrp="1"/>
          </p:cNvSpPr>
          <p:nvPr>
            <p:ph idx="1"/>
          </p:nvPr>
        </p:nvSpPr>
        <p:spPr>
          <a:xfrm>
            <a:off x="4480560" y="457200"/>
            <a:ext cx="6675120" cy="5943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a:t>9/11/2018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Picture Placeholder 2"/>
          <p:cNvSpPr>
            <a:spLocks noGrp="1"/>
          </p:cNvSpPr>
          <p:nvPr>
            <p:ph type="pic" idx="1"/>
          </p:nvPr>
        </p:nvSpPr>
        <p:spPr>
          <a:xfrm>
            <a:off x="4480560" y="457200"/>
            <a:ext cx="6675120" cy="5943600"/>
          </a:xfrm>
          <a:solidFill>
            <a:schemeClr val="bg1">
              <a:lumMod val="95000"/>
            </a:schemeClr>
          </a:solidFill>
        </p:spPr>
        <p:txBody>
          <a:bodyPr>
            <a:normAutofit/>
          </a:bodyPr>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a:t>9/11/2018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9/11/2018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92666"/>
            <a:ext cx="2628900" cy="557953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592666"/>
            <a:ext cx="7734300" cy="55795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E583DDF-CA54-461A-A486-592D2374C532}" type="datetimeFigureOut">
              <a:rPr lang="en-US"/>
              <a:t>9/11/2018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8761412" y="5521528"/>
            <a:ext cx="342876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0" y="5652178"/>
            <a:ext cx="11415151"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91440" tIns="45720" rIns="91440" bIns="45720" numCol="1" anchor="t" anchorCtr="0" compatLnSpc="1">
            <a:prstTxWarp prst="textNoShape">
              <a:avLst/>
            </a:prstTxWarp>
          </a:bodyPr>
          <a:lstStyle/>
          <a:p>
            <a:endParaRPr/>
          </a:p>
        </p:txBody>
      </p:sp>
      <p:sp>
        <p:nvSpPr>
          <p:cNvPr id="9" name="Freeform 51"/>
          <p:cNvSpPr>
            <a:spLocks/>
          </p:cNvSpPr>
          <p:nvPr/>
        </p:nvSpPr>
        <p:spPr bwMode="auto">
          <a:xfrm>
            <a:off x="-13749" y="5865035"/>
            <a:ext cx="11415151"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91440" tIns="45720" rIns="91440" bIns="45720" numCol="1" anchor="t" anchorCtr="0" compatLnSpc="1">
            <a:prstTxWarp prst="textNoShape">
              <a:avLst/>
            </a:prstTxWarp>
          </a:bodyPr>
          <a:lstStyle/>
          <a:p>
            <a:endParaRPr/>
          </a:p>
        </p:txBody>
      </p:sp>
      <p:grpSp>
        <p:nvGrpSpPr>
          <p:cNvPr id="10" name="Group 66"/>
          <p:cNvGrpSpPr>
            <a:grpSpLocks noChangeAspect="1"/>
          </p:cNvGrpSpPr>
          <p:nvPr/>
        </p:nvGrpSpPr>
        <p:grpSpPr bwMode="auto">
          <a:xfrm>
            <a:off x="11647687" y="947576"/>
            <a:ext cx="426645"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9" name="Group 18"/>
          <p:cNvGrpSpPr/>
          <p:nvPr/>
        </p:nvGrpSpPr>
        <p:grpSpPr>
          <a:xfrm>
            <a:off x="11308927" y="6212029"/>
            <a:ext cx="875471"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 name="Group 5"/>
          <p:cNvGrpSpPr>
            <a:grpSpLocks noChangeAspect="1"/>
          </p:cNvGrpSpPr>
          <p:nvPr/>
        </p:nvGrpSpPr>
        <p:grpSpPr bwMode="auto">
          <a:xfrm>
            <a:off x="2441" y="2873890"/>
            <a:ext cx="597228"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 name="Group 16"/>
          <p:cNvGrpSpPr>
            <a:grpSpLocks noChangeAspect="1"/>
          </p:cNvGrpSpPr>
          <p:nvPr/>
        </p:nvGrpSpPr>
        <p:grpSpPr bwMode="auto">
          <a:xfrm>
            <a:off x="139505" y="-13010"/>
            <a:ext cx="1382907"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 name="Group 28"/>
          <p:cNvGrpSpPr>
            <a:grpSpLocks noChangeAspect="1"/>
          </p:cNvGrpSpPr>
          <p:nvPr/>
        </p:nvGrpSpPr>
        <p:grpSpPr bwMode="auto">
          <a:xfrm>
            <a:off x="0" y="5007562"/>
            <a:ext cx="687853"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52" name="Group 52"/>
          <p:cNvGrpSpPr>
            <a:grpSpLocks noChangeAspect="1"/>
          </p:cNvGrpSpPr>
          <p:nvPr/>
        </p:nvGrpSpPr>
        <p:grpSpPr bwMode="auto">
          <a:xfrm rot="19948164">
            <a:off x="11143247" y="105148"/>
            <a:ext cx="675071"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61" name="Group 64"/>
          <p:cNvGrpSpPr>
            <a:grpSpLocks noChangeAspect="1"/>
          </p:cNvGrpSpPr>
          <p:nvPr/>
        </p:nvGrpSpPr>
        <p:grpSpPr bwMode="auto">
          <a:xfrm flipH="1">
            <a:off x="10782665" y="2958792"/>
            <a:ext cx="102824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Placeholder 1"/>
          <p:cNvSpPr>
            <a:spLocks noGrp="1"/>
          </p:cNvSpPr>
          <p:nvPr>
            <p:ph type="title"/>
          </p:nvPr>
        </p:nvSpPr>
        <p:spPr>
          <a:xfrm>
            <a:off x="1524000" y="78910"/>
            <a:ext cx="913373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8572" y="1485900"/>
            <a:ext cx="9134856" cy="41529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8875776" y="6601968"/>
            <a:ext cx="960120" cy="237744"/>
          </a:xfrm>
          <a:prstGeom prst="rect">
            <a:avLst/>
          </a:prstGeom>
        </p:spPr>
        <p:txBody>
          <a:bodyPr vert="horz" lIns="91440" tIns="45720" rIns="91440" bIns="45720" rtlCol="0" anchor="ctr"/>
          <a:lstStyle>
            <a:lvl1pPr algn="r">
              <a:defRPr sz="800">
                <a:solidFill>
                  <a:schemeClr val="tx1"/>
                </a:solidFill>
              </a:defRPr>
            </a:lvl1pPr>
          </a:lstStyle>
          <a:p>
            <a:fld id="{9E583DDF-CA54-461A-A486-592D2374C532}" type="datetimeFigureOut">
              <a:rPr lang="en-US"/>
              <a:pPr/>
              <a:t>9/11/2018</a:t>
            </a:fld>
            <a:endParaRPr/>
          </a:p>
        </p:txBody>
      </p:sp>
      <p:sp>
        <p:nvSpPr>
          <p:cNvPr id="5" name="Footer Placeholder 4"/>
          <p:cNvSpPr>
            <a:spLocks noGrp="1"/>
          </p:cNvSpPr>
          <p:nvPr>
            <p:ph type="ftr" sz="quarter" idx="3"/>
          </p:nvPr>
        </p:nvSpPr>
        <p:spPr>
          <a:xfrm>
            <a:off x="1522412" y="6601968"/>
            <a:ext cx="6978460" cy="237744"/>
          </a:xfrm>
          <a:prstGeom prst="rect">
            <a:avLst/>
          </a:prstGeom>
        </p:spPr>
        <p:txBody>
          <a:bodyPr vert="horz" lIns="91440" tIns="45720" rIns="91440" bIns="45720" rtlCol="0" anchor="ctr"/>
          <a:lstStyle>
            <a:lvl1pPr algn="l">
              <a:defRPr sz="800" cap="none" baseline="0">
                <a:solidFill>
                  <a:schemeClr val="tx1"/>
                </a:solidFill>
              </a:defRPr>
            </a:lvl1pPr>
          </a:lstStyle>
          <a:p>
            <a:endParaRPr/>
          </a:p>
        </p:txBody>
      </p:sp>
      <p:sp>
        <p:nvSpPr>
          <p:cNvPr id="6" name="Slide Number Placeholder 5"/>
          <p:cNvSpPr>
            <a:spLocks noGrp="1"/>
          </p:cNvSpPr>
          <p:nvPr>
            <p:ph type="sldNum" sz="quarter" idx="4"/>
          </p:nvPr>
        </p:nvSpPr>
        <p:spPr>
          <a:xfrm>
            <a:off x="10023348" y="6601968"/>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a:t>
            </a:fld>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3" r:id="rId4"/>
    <p:sldLayoutId id="2147483664"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1"/>
          </a:solidFill>
          <a:latin typeface="+mj-lt"/>
          <a:ea typeface="+mj-ea"/>
          <a:cs typeface="+mj-cs"/>
        </a:defRPr>
      </a:lvl1pPr>
    </p:titleStyle>
    <p:bodyStyle>
      <a:lvl1pPr marL="274320" indent="-228600" algn="l" defTabSz="914400" rtl="0" eaLnBrk="1" latinLnBrk="0" hangingPunct="1">
        <a:lnSpc>
          <a:spcPct val="100000"/>
        </a:lnSpc>
        <a:spcBef>
          <a:spcPts val="1800"/>
        </a:spcBef>
        <a:buClr>
          <a:schemeClr val="tx1">
            <a:lumMod val="75000"/>
            <a:lumOff val="25000"/>
          </a:schemeClr>
        </a:buClr>
        <a:buSzPct val="10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100000"/>
        </a:lnSpc>
        <a:spcBef>
          <a:spcPts val="1000"/>
        </a:spcBef>
        <a:buClr>
          <a:schemeClr val="tx1">
            <a:lumMod val="75000"/>
            <a:lumOff val="25000"/>
          </a:schemeClr>
        </a:buClr>
        <a:buSzPct val="10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Pippin Class Meeting.</a:t>
            </a:r>
          </a:p>
        </p:txBody>
      </p:sp>
      <p:sp>
        <p:nvSpPr>
          <p:cNvPr id="5" name="Subtitle 4"/>
          <p:cNvSpPr>
            <a:spLocks noGrp="1"/>
          </p:cNvSpPr>
          <p:nvPr>
            <p:ph type="subTitle" idx="1"/>
          </p:nvPr>
        </p:nvSpPr>
        <p:spPr/>
        <p:txBody>
          <a:bodyPr/>
          <a:lstStyle/>
          <a:p>
            <a:r>
              <a:rPr lang="en-US" dirty="0"/>
              <a:t>Year 1/Year 2.</a:t>
            </a:r>
          </a:p>
          <a:p>
            <a:r>
              <a:rPr lang="en-US" dirty="0"/>
              <a:t>September 2018.</a:t>
            </a:r>
          </a:p>
        </p:txBody>
      </p:sp>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English and </a:t>
            </a:r>
            <a:r>
              <a:rPr lang="en-US" sz="5400" dirty="0" err="1"/>
              <a:t>Maths</a:t>
            </a:r>
            <a:endParaRPr lang="en-US" sz="5400" dirty="0"/>
          </a:p>
        </p:txBody>
      </p:sp>
      <p:sp>
        <p:nvSpPr>
          <p:cNvPr id="3" name="Text Placeholder 2"/>
          <p:cNvSpPr>
            <a:spLocks noGrp="1"/>
          </p:cNvSpPr>
          <p:nvPr>
            <p:ph type="body" idx="1"/>
          </p:nvPr>
        </p:nvSpPr>
        <p:spPr>
          <a:xfrm>
            <a:off x="1522413" y="1674254"/>
            <a:ext cx="9144000" cy="4726546"/>
          </a:xfrm>
        </p:spPr>
        <p:txBody>
          <a:bodyPr>
            <a:normAutofit lnSpcReduction="10000"/>
          </a:bodyPr>
          <a:lstStyle/>
          <a:p>
            <a:r>
              <a:rPr lang="en-US" sz="3200" dirty="0"/>
              <a:t>We will have a Maths and English lesson every day, usually in the morning.</a:t>
            </a:r>
          </a:p>
          <a:p>
            <a:endParaRPr lang="en-US" sz="3200" dirty="0"/>
          </a:p>
          <a:p>
            <a:r>
              <a:rPr lang="en-US" sz="3200" dirty="0"/>
              <a:t>In English we will be covering fiction, non-fiction and poetry each term. This will also include grammar lessons linked to each of the above topics.</a:t>
            </a:r>
          </a:p>
          <a:p>
            <a:endParaRPr lang="en-US" sz="3200" dirty="0"/>
          </a:p>
          <a:p>
            <a:r>
              <a:rPr lang="en-US" sz="3200" dirty="0"/>
              <a:t>In Maths we will be looking at number, place value, addition/subtraction, multiplication/division and shape to name a few.</a:t>
            </a:r>
          </a:p>
          <a:p>
            <a:endParaRPr lang="en-US" dirty="0"/>
          </a:p>
          <a:p>
            <a:endParaRPr lang="en-US" dirty="0"/>
          </a:p>
        </p:txBody>
      </p:sp>
    </p:spTree>
    <p:extLst>
      <p:ext uri="{BB962C8B-B14F-4D97-AF65-F5344CB8AC3E}">
        <p14:creationId xmlns:p14="http://schemas.microsoft.com/office/powerpoint/2010/main" val="211129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Our Topics for the Year</a:t>
            </a:r>
          </a:p>
        </p:txBody>
      </p:sp>
      <p:sp>
        <p:nvSpPr>
          <p:cNvPr id="3" name="Text Placeholder 2"/>
          <p:cNvSpPr>
            <a:spLocks noGrp="1"/>
          </p:cNvSpPr>
          <p:nvPr>
            <p:ph type="body" idx="1"/>
          </p:nvPr>
        </p:nvSpPr>
        <p:spPr>
          <a:xfrm>
            <a:off x="1522413" y="1944710"/>
            <a:ext cx="9144000" cy="4456090"/>
          </a:xfrm>
        </p:spPr>
        <p:txBody>
          <a:bodyPr>
            <a:normAutofit lnSpcReduction="10000"/>
          </a:bodyPr>
          <a:lstStyle/>
          <a:p>
            <a:r>
              <a:rPr lang="en-US" sz="3200" dirty="0"/>
              <a:t>Our topics this year are as follows – </a:t>
            </a:r>
          </a:p>
          <a:p>
            <a:r>
              <a:rPr lang="en-US" sz="3200" dirty="0"/>
              <a:t>Autumn 1 – Dinosaur Planet</a:t>
            </a:r>
          </a:p>
          <a:p>
            <a:r>
              <a:rPr lang="en-US" sz="3200" dirty="0"/>
              <a:t>Autumn 2 – The Scented Garden</a:t>
            </a:r>
          </a:p>
          <a:p>
            <a:endParaRPr lang="en-US" sz="3200" dirty="0"/>
          </a:p>
          <a:p>
            <a:r>
              <a:rPr lang="en-US" sz="3200" dirty="0"/>
              <a:t>Spring 1 – Rio de Vida</a:t>
            </a:r>
          </a:p>
          <a:p>
            <a:r>
              <a:rPr lang="en-US" sz="3200" dirty="0"/>
              <a:t>Spring 2 – Muck, Mess and Mixtures</a:t>
            </a:r>
          </a:p>
          <a:p>
            <a:endParaRPr lang="en-US" sz="3200" dirty="0"/>
          </a:p>
          <a:p>
            <a:r>
              <a:rPr lang="en-US" sz="3200" dirty="0"/>
              <a:t>Summer 1 – Bright Lights, Big City</a:t>
            </a:r>
          </a:p>
          <a:p>
            <a:r>
              <a:rPr lang="en-US" sz="3200" dirty="0"/>
              <a:t>Summer 2 - Beachcombers</a:t>
            </a:r>
          </a:p>
          <a:p>
            <a:endParaRPr lang="en-US" dirty="0"/>
          </a:p>
          <a:p>
            <a:endParaRPr lang="en-US" dirty="0"/>
          </a:p>
        </p:txBody>
      </p:sp>
    </p:spTree>
    <p:extLst>
      <p:ext uri="{BB962C8B-B14F-4D97-AF65-F5344CB8AC3E}">
        <p14:creationId xmlns:p14="http://schemas.microsoft.com/office/powerpoint/2010/main" val="2196360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Phonics/Guided Reading</a:t>
            </a:r>
          </a:p>
        </p:txBody>
      </p:sp>
      <p:sp>
        <p:nvSpPr>
          <p:cNvPr id="3" name="Text Placeholder 2"/>
          <p:cNvSpPr>
            <a:spLocks noGrp="1"/>
          </p:cNvSpPr>
          <p:nvPr>
            <p:ph type="body" idx="1"/>
          </p:nvPr>
        </p:nvSpPr>
        <p:spPr>
          <a:xfrm>
            <a:off x="1522413" y="1558342"/>
            <a:ext cx="9144000" cy="4842458"/>
          </a:xfrm>
        </p:spPr>
        <p:txBody>
          <a:bodyPr>
            <a:normAutofit fontScale="92500"/>
          </a:bodyPr>
          <a:lstStyle/>
          <a:p>
            <a:r>
              <a:rPr lang="en-US" sz="3200" dirty="0"/>
              <a:t>We shall continue to use Read, Write Inc. for the teaching of synthetic phonics. The children will be grouped according to their sound knowledge and each group will be lead by a teacher or teaching assistant.</a:t>
            </a:r>
          </a:p>
          <a:p>
            <a:endParaRPr lang="en-US" sz="3200" dirty="0"/>
          </a:p>
          <a:p>
            <a:r>
              <a:rPr lang="en-US" sz="3200" dirty="0"/>
              <a:t>A number of children are now in Guided Reading groups lead by the class teacher where children answer questions based on the texts they are reading. We will be covering a class book, fiction and non-fiction books throughout each term.</a:t>
            </a:r>
          </a:p>
          <a:p>
            <a:endParaRPr lang="en-US" dirty="0"/>
          </a:p>
          <a:p>
            <a:endParaRPr lang="en-US" dirty="0"/>
          </a:p>
        </p:txBody>
      </p:sp>
    </p:spTree>
    <p:extLst>
      <p:ext uri="{BB962C8B-B14F-4D97-AF65-F5344CB8AC3E}">
        <p14:creationId xmlns:p14="http://schemas.microsoft.com/office/powerpoint/2010/main" val="3945102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School Day</a:t>
            </a:r>
          </a:p>
        </p:txBody>
      </p:sp>
      <p:sp>
        <p:nvSpPr>
          <p:cNvPr id="3" name="Text Placeholder 2"/>
          <p:cNvSpPr>
            <a:spLocks noGrp="1"/>
          </p:cNvSpPr>
          <p:nvPr>
            <p:ph type="body" idx="1"/>
          </p:nvPr>
        </p:nvSpPr>
        <p:spPr>
          <a:xfrm>
            <a:off x="1522413" y="1558342"/>
            <a:ext cx="9144000" cy="4842458"/>
          </a:xfrm>
        </p:spPr>
        <p:txBody>
          <a:bodyPr>
            <a:normAutofit fontScale="77500" lnSpcReduction="20000"/>
          </a:bodyPr>
          <a:lstStyle/>
          <a:p>
            <a:r>
              <a:rPr lang="en-US" sz="3200" dirty="0"/>
              <a:t>8:40 – Doors open (handwriting or family reading on a Tuesday or Friday)</a:t>
            </a:r>
          </a:p>
          <a:p>
            <a:r>
              <a:rPr lang="en-US" sz="3200" dirty="0"/>
              <a:t>8:55 – Registration </a:t>
            </a:r>
          </a:p>
          <a:p>
            <a:r>
              <a:rPr lang="en-US" sz="3200" dirty="0"/>
              <a:t>9:00 – Phonics/Guided Reading</a:t>
            </a:r>
          </a:p>
          <a:p>
            <a:r>
              <a:rPr lang="en-US" sz="3200" dirty="0"/>
              <a:t>9:30 – English</a:t>
            </a:r>
          </a:p>
          <a:p>
            <a:r>
              <a:rPr lang="en-US" sz="3200" dirty="0"/>
              <a:t>10:15 – Assembly</a:t>
            </a:r>
          </a:p>
          <a:p>
            <a:r>
              <a:rPr lang="en-US" sz="3200" dirty="0"/>
              <a:t>10:30 – Playtime</a:t>
            </a:r>
          </a:p>
          <a:p>
            <a:r>
              <a:rPr lang="en-US" sz="3200" dirty="0"/>
              <a:t>10:45 – Snack and story</a:t>
            </a:r>
          </a:p>
          <a:p>
            <a:r>
              <a:rPr lang="en-US" sz="3200" dirty="0"/>
              <a:t>11:00 – Maths</a:t>
            </a:r>
          </a:p>
          <a:p>
            <a:r>
              <a:rPr lang="en-US" sz="3200" dirty="0"/>
              <a:t>12:00 – Lunchtime</a:t>
            </a:r>
          </a:p>
          <a:p>
            <a:r>
              <a:rPr lang="en-US" sz="3200" dirty="0"/>
              <a:t>1:00 – Registration </a:t>
            </a:r>
          </a:p>
          <a:p>
            <a:r>
              <a:rPr lang="en-US" sz="3200" dirty="0"/>
              <a:t>1:05 – Whizzy work</a:t>
            </a:r>
          </a:p>
          <a:p>
            <a:r>
              <a:rPr lang="en-US" sz="3200" dirty="0"/>
              <a:t>1:30 – Foundation subjects related to the topic</a:t>
            </a:r>
          </a:p>
          <a:p>
            <a:r>
              <a:rPr lang="en-US" sz="3200" dirty="0"/>
              <a:t>2:50 – Story </a:t>
            </a:r>
          </a:p>
          <a:p>
            <a:r>
              <a:rPr lang="en-US" sz="3200" dirty="0"/>
              <a:t>3:00 – </a:t>
            </a:r>
            <a:r>
              <a:rPr lang="en-US" sz="3200" dirty="0" err="1"/>
              <a:t>Hometime</a:t>
            </a:r>
            <a:endParaRPr lang="en-US" sz="3200" dirty="0"/>
          </a:p>
          <a:p>
            <a:endParaRPr lang="en-US" dirty="0"/>
          </a:p>
          <a:p>
            <a:endParaRPr lang="en-US" dirty="0"/>
          </a:p>
        </p:txBody>
      </p:sp>
    </p:spTree>
    <p:extLst>
      <p:ext uri="{BB962C8B-B14F-4D97-AF65-F5344CB8AC3E}">
        <p14:creationId xmlns:p14="http://schemas.microsoft.com/office/powerpoint/2010/main" val="556344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Whizzy Work</a:t>
            </a:r>
          </a:p>
        </p:txBody>
      </p:sp>
      <p:sp>
        <p:nvSpPr>
          <p:cNvPr id="3" name="Text Placeholder 2"/>
          <p:cNvSpPr>
            <a:spLocks noGrp="1"/>
          </p:cNvSpPr>
          <p:nvPr>
            <p:ph type="body" idx="1"/>
          </p:nvPr>
        </p:nvSpPr>
        <p:spPr>
          <a:xfrm>
            <a:off x="1522413" y="1558342"/>
            <a:ext cx="9144000" cy="4711830"/>
          </a:xfrm>
        </p:spPr>
        <p:txBody>
          <a:bodyPr>
            <a:normAutofit fontScale="77500" lnSpcReduction="20000"/>
          </a:bodyPr>
          <a:lstStyle/>
          <a:p>
            <a:r>
              <a:rPr lang="en-US" sz="3800" dirty="0"/>
              <a:t>Whizzy work is a quick and focused way to learn spellings and multiplication.</a:t>
            </a:r>
          </a:p>
          <a:p>
            <a:r>
              <a:rPr lang="en-US" sz="3800" dirty="0"/>
              <a:t>Time is provided for the children to practice their spellings. Each child will receive 5 </a:t>
            </a:r>
            <a:r>
              <a:rPr lang="en-US" sz="3800" dirty="0" err="1"/>
              <a:t>individualised</a:t>
            </a:r>
            <a:r>
              <a:rPr lang="en-US" sz="3800" dirty="0"/>
              <a:t> spellings to learn each week (these are checked and changed on a weekly basis). These spellings are linked to the most common words used in the English language. </a:t>
            </a:r>
          </a:p>
          <a:p>
            <a:endParaRPr lang="en-US" sz="3800" dirty="0"/>
          </a:p>
          <a:p>
            <a:r>
              <a:rPr lang="en-US" sz="3800" dirty="0"/>
              <a:t>We will then move onto a multiplication activity which could be learning to count in multiples of a given number, singing multiplication songs or completing times table challenges.</a:t>
            </a:r>
          </a:p>
          <a:p>
            <a:endParaRPr lang="en-US" sz="3800" dirty="0"/>
          </a:p>
          <a:p>
            <a:endParaRPr lang="en-US" sz="3800" dirty="0"/>
          </a:p>
          <a:p>
            <a:endParaRPr lang="en-US" sz="3800" dirty="0"/>
          </a:p>
          <a:p>
            <a:endParaRPr lang="en-US" sz="3800" dirty="0"/>
          </a:p>
          <a:p>
            <a:endParaRPr lang="en-US" sz="3800" dirty="0"/>
          </a:p>
          <a:p>
            <a:endParaRPr lang="en-US" dirty="0"/>
          </a:p>
        </p:txBody>
      </p:sp>
    </p:spTree>
    <p:extLst>
      <p:ext uri="{BB962C8B-B14F-4D97-AF65-F5344CB8AC3E}">
        <p14:creationId xmlns:p14="http://schemas.microsoft.com/office/powerpoint/2010/main" val="1737980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Homework</a:t>
            </a:r>
          </a:p>
        </p:txBody>
      </p:sp>
      <p:sp>
        <p:nvSpPr>
          <p:cNvPr id="3" name="Text Placeholder 2"/>
          <p:cNvSpPr>
            <a:spLocks noGrp="1"/>
          </p:cNvSpPr>
          <p:nvPr>
            <p:ph type="body" idx="1"/>
          </p:nvPr>
        </p:nvSpPr>
        <p:spPr>
          <a:xfrm>
            <a:off x="1522413" y="1558342"/>
            <a:ext cx="9144000" cy="4711830"/>
          </a:xfrm>
        </p:spPr>
        <p:txBody>
          <a:bodyPr>
            <a:normAutofit fontScale="62500" lnSpcReduction="20000"/>
          </a:bodyPr>
          <a:lstStyle/>
          <a:p>
            <a:r>
              <a:rPr lang="en-US" sz="3800" dirty="0"/>
              <a:t>Activities for creative homework can be found at the front of the home/school diary. Please could these be sent in on Friday so they can be marked the following Monday. If models are made it would be appreciated if we could keep them in school until the end of the term and then they will be sent home. </a:t>
            </a:r>
          </a:p>
          <a:p>
            <a:endParaRPr lang="en-US" sz="3800" dirty="0"/>
          </a:p>
          <a:p>
            <a:r>
              <a:rPr lang="en-US" sz="3800" dirty="0"/>
              <a:t>Children in Year 2 will receive a paper based homework every Thursday (please return by the following Wednesday)</a:t>
            </a:r>
          </a:p>
          <a:p>
            <a:endParaRPr lang="en-US" sz="3800" dirty="0"/>
          </a:p>
          <a:p>
            <a:r>
              <a:rPr lang="en-US" sz="3800" dirty="0"/>
              <a:t>Children in Year 1 will have maths games to play via Active Learn – please let me know if you require your login details. Paper homework will be sent out as and when it is deemed necessary.</a:t>
            </a:r>
          </a:p>
          <a:p>
            <a:endParaRPr lang="en-US" sz="3800" dirty="0"/>
          </a:p>
          <a:p>
            <a:r>
              <a:rPr lang="en-US" sz="3800" dirty="0"/>
              <a:t>Please note that reading books in, addition to the ones the children take from the library, are available on Active Learn.</a:t>
            </a:r>
          </a:p>
          <a:p>
            <a:endParaRPr lang="en-US" sz="3800" dirty="0"/>
          </a:p>
          <a:p>
            <a:endParaRPr lang="en-US" sz="3800" dirty="0"/>
          </a:p>
          <a:p>
            <a:endParaRPr lang="en-US" sz="3800" dirty="0"/>
          </a:p>
          <a:p>
            <a:endParaRPr lang="en-US" sz="3800" dirty="0"/>
          </a:p>
          <a:p>
            <a:endParaRPr lang="en-US" dirty="0"/>
          </a:p>
        </p:txBody>
      </p:sp>
    </p:spTree>
    <p:extLst>
      <p:ext uri="{BB962C8B-B14F-4D97-AF65-F5344CB8AC3E}">
        <p14:creationId xmlns:p14="http://schemas.microsoft.com/office/powerpoint/2010/main" val="3432771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General</a:t>
            </a:r>
          </a:p>
        </p:txBody>
      </p:sp>
      <p:sp>
        <p:nvSpPr>
          <p:cNvPr id="3" name="Text Placeholder 2"/>
          <p:cNvSpPr>
            <a:spLocks noGrp="1"/>
          </p:cNvSpPr>
          <p:nvPr>
            <p:ph type="body" idx="1"/>
          </p:nvPr>
        </p:nvSpPr>
        <p:spPr>
          <a:xfrm>
            <a:off x="1522413" y="1558342"/>
            <a:ext cx="9144000" cy="4842458"/>
          </a:xfrm>
        </p:spPr>
        <p:txBody>
          <a:bodyPr>
            <a:normAutofit fontScale="77500" lnSpcReduction="20000"/>
          </a:bodyPr>
          <a:lstStyle/>
          <a:p>
            <a:r>
              <a:rPr lang="en-US" sz="3800" dirty="0"/>
              <a:t>Please use the home/school diary to inform us someone else is picking up your child or you have any messages for us. The diaries are checked on a daily basis. If your child has a medical appointment please could you inform the office and provide evidence of appointment card or letter. If they need medicine in school please could these be taken to the office. </a:t>
            </a:r>
          </a:p>
          <a:p>
            <a:endParaRPr lang="en-US" sz="3800" dirty="0"/>
          </a:p>
          <a:p>
            <a:r>
              <a:rPr lang="en-US" sz="3800" dirty="0"/>
              <a:t>School clubs run by </a:t>
            </a:r>
            <a:r>
              <a:rPr lang="en-US" sz="3800" dirty="0" smtClean="0"/>
              <a:t>Premier Sports</a:t>
            </a:r>
            <a:r>
              <a:rPr lang="en-US" sz="3800" dirty="0" smtClean="0"/>
              <a:t> </a:t>
            </a:r>
            <a:r>
              <a:rPr lang="en-US" sz="3800" dirty="0"/>
              <a:t>will start next Monday.</a:t>
            </a:r>
          </a:p>
          <a:p>
            <a:endParaRPr lang="en-US" sz="3800" dirty="0"/>
          </a:p>
          <a:p>
            <a:r>
              <a:rPr lang="en-US" sz="3800" dirty="0"/>
              <a:t>Clubs run by teachers will start week beginning 24</a:t>
            </a:r>
            <a:r>
              <a:rPr lang="en-US" sz="3800" baseline="30000" dirty="0"/>
              <a:t>th</a:t>
            </a:r>
            <a:r>
              <a:rPr lang="en-US" sz="3800" dirty="0"/>
              <a:t> September.</a:t>
            </a:r>
          </a:p>
          <a:p>
            <a:endParaRPr lang="en-US" dirty="0"/>
          </a:p>
          <a:p>
            <a:endParaRPr lang="en-US" dirty="0"/>
          </a:p>
        </p:txBody>
      </p:sp>
    </p:spTree>
    <p:extLst>
      <p:ext uri="{BB962C8B-B14F-4D97-AF65-F5344CB8AC3E}">
        <p14:creationId xmlns:p14="http://schemas.microsoft.com/office/powerpoint/2010/main" val="3326953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r>
              <a:rPr lang="en-US" sz="5400" dirty="0"/>
              <a:t>General</a:t>
            </a:r>
          </a:p>
        </p:txBody>
      </p:sp>
      <p:sp>
        <p:nvSpPr>
          <p:cNvPr id="3" name="Text Placeholder 2"/>
          <p:cNvSpPr>
            <a:spLocks noGrp="1"/>
          </p:cNvSpPr>
          <p:nvPr>
            <p:ph type="body" idx="1"/>
          </p:nvPr>
        </p:nvSpPr>
        <p:spPr>
          <a:xfrm>
            <a:off x="1522413" y="1558342"/>
            <a:ext cx="9144000" cy="4842458"/>
          </a:xfrm>
        </p:spPr>
        <p:txBody>
          <a:bodyPr>
            <a:normAutofit fontScale="70000" lnSpcReduction="20000"/>
          </a:bodyPr>
          <a:lstStyle/>
          <a:p>
            <a:r>
              <a:rPr lang="en-US" sz="3300" dirty="0"/>
              <a:t>We have two PE sessions this term. We will be doing </a:t>
            </a:r>
            <a:r>
              <a:rPr lang="en-US" sz="3300" dirty="0" err="1"/>
              <a:t>multiskills</a:t>
            </a:r>
            <a:r>
              <a:rPr lang="en-US" sz="3300" dirty="0"/>
              <a:t> on Tuesday and dance on Thursday. Please ensure that a suitable PE kit is in school with appropriate footwear. Unfortunately we are unable to remove or tape ear rings so please could these be taken out before school unless your child is able to take them out independently. </a:t>
            </a:r>
          </a:p>
          <a:p>
            <a:endParaRPr lang="en-US" sz="3300" dirty="0"/>
          </a:p>
          <a:p>
            <a:r>
              <a:rPr lang="en-US" sz="3300" dirty="0"/>
              <a:t>If you would like to discuss any issues regarding your child in school, please do not hesitate to write a note in the diary or catch me on the door. It is easier for me to talk to you in the afternoons as the morning is spent preparing for the day.</a:t>
            </a:r>
          </a:p>
          <a:p>
            <a:endParaRPr lang="en-US" sz="3300" dirty="0"/>
          </a:p>
          <a:p>
            <a:r>
              <a:rPr lang="en-US" sz="3300" dirty="0"/>
              <a:t>Most children are bringing water bottles into school but please don’t worry if they are forgotten in the morning as children have access to the water fountain just outside the hall and water is provided at lunchtime.</a:t>
            </a:r>
          </a:p>
          <a:p>
            <a:endParaRPr lang="en-US" dirty="0"/>
          </a:p>
          <a:p>
            <a:endParaRPr lang="en-US" dirty="0"/>
          </a:p>
        </p:txBody>
      </p:sp>
    </p:spTree>
    <p:extLst>
      <p:ext uri="{BB962C8B-B14F-4D97-AF65-F5344CB8AC3E}">
        <p14:creationId xmlns:p14="http://schemas.microsoft.com/office/powerpoint/2010/main" val="326824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326800"/>
            <a:ext cx="9144001" cy="1231542"/>
          </a:xfrm>
        </p:spPr>
        <p:txBody>
          <a:bodyPr>
            <a:normAutofit/>
          </a:bodyPr>
          <a:lstStyle/>
          <a:p>
            <a:pPr algn="ctr"/>
            <a:endParaRPr lang="en-US" sz="5400" dirty="0"/>
          </a:p>
        </p:txBody>
      </p:sp>
      <p:sp>
        <p:nvSpPr>
          <p:cNvPr id="3" name="Text Placeholder 2"/>
          <p:cNvSpPr>
            <a:spLocks noGrp="1"/>
          </p:cNvSpPr>
          <p:nvPr>
            <p:ph type="body" idx="1"/>
          </p:nvPr>
        </p:nvSpPr>
        <p:spPr>
          <a:xfrm>
            <a:off x="1522413" y="1558342"/>
            <a:ext cx="9144000" cy="4842458"/>
          </a:xfrm>
        </p:spPr>
        <p:txBody>
          <a:bodyPr>
            <a:normAutofit/>
          </a:bodyPr>
          <a:lstStyle/>
          <a:p>
            <a:endParaRPr lang="en-US" sz="3300" dirty="0"/>
          </a:p>
          <a:p>
            <a:endParaRPr lang="en-US" sz="3300" dirty="0"/>
          </a:p>
          <a:p>
            <a:r>
              <a:rPr lang="en-US" sz="3300" dirty="0"/>
              <a:t>Thank you for coming this afternoon.</a:t>
            </a:r>
          </a:p>
          <a:p>
            <a:endParaRPr lang="en-US" sz="3300" dirty="0"/>
          </a:p>
          <a:p>
            <a:r>
              <a:rPr lang="en-US" sz="3300" dirty="0"/>
              <a:t>If you have any questions or queries please do not hesitate to ask me either now or via the diary.</a:t>
            </a:r>
          </a:p>
          <a:p>
            <a:endParaRPr lang="en-US" dirty="0"/>
          </a:p>
          <a:p>
            <a:endParaRPr lang="en-US" dirty="0"/>
          </a:p>
        </p:txBody>
      </p:sp>
    </p:spTree>
    <p:extLst>
      <p:ext uri="{BB962C8B-B14F-4D97-AF65-F5344CB8AC3E}">
        <p14:creationId xmlns:p14="http://schemas.microsoft.com/office/powerpoint/2010/main" val="2899339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CB911DA2-637D-4DBC-A7C4-908CEE86E5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Fall fun education presentation (widescreen)</Template>
  <TotalTime>0</TotalTime>
  <Words>796</Words>
  <Application>Microsoft Office PowerPoint</Application>
  <PresentationFormat>Custom</PresentationFormat>
  <Paragraphs>75</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Back to School 16x9</vt:lpstr>
      <vt:lpstr>Pippin Class Meeting.</vt:lpstr>
      <vt:lpstr>English and Maths</vt:lpstr>
      <vt:lpstr>Our Topics for the Year</vt:lpstr>
      <vt:lpstr>Phonics/Guided Reading</vt:lpstr>
      <vt:lpstr>School Day</vt:lpstr>
      <vt:lpstr>Whizzy Work</vt:lpstr>
      <vt:lpstr>Homework</vt:lpstr>
      <vt:lpstr>General</vt:lpstr>
      <vt:lpstr>General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2015-09-13T16:11:21Z</dcterms:created>
  <dcterms:modified xsi:type="dcterms:W3CDTF">2018-09-11T11:58:26Z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TC028952699991</vt:lpwstr>
  </property>
</Properties>
</file>