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90" d="100"/>
          <a:sy n="90" d="100"/>
        </p:scale>
        <p:origin x="-18" y="-6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0058A1-45E5-4282-A972-96B090841F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DC81C37-73D3-4BB3-9A12-1679CA9565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181C52-7550-4E22-B513-C30314416D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03/01/2019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22CC75-230D-43DE-98F5-3F716F2ADF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C59B5D-D69F-4260-B3EA-D2CA06D9A9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93083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5425DD-CD16-4195-8B2E-301411BE28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EE6F4F-3848-480E-9CC0-E86D944149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ABDBB0-A3AD-4705-AF2C-747669BEA8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03/01/2019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48C9F1-D8F7-4C5D-B289-8E2F65A653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1FA7A5-5A93-4102-8047-EEF61341D9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30551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CA3500-4861-4B8D-A5B0-C3E05B59D9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892994-3691-4233-9009-BFB52B399A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244BE0-9E85-4F7E-A4F0-59ADBDCD79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03/01/2019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F3147C-32AC-4112-866E-E949FABD3F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738F48-8279-452F-9EC7-25FFDB3289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64503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367B0B-4117-4E5B-BEF0-FCB2FA7E66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B852D1-6A34-4BDF-A871-1B60854E265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E9B716-B1D9-4286-90CD-EF287D1F9C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75F4DF5-C4E1-4692-80C5-458E23FF3A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03/01/2019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D096DC5-5D08-45F3-84E3-1A891ED600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D0F32C-46B8-48AA-A0DC-4097F93106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0232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638549-7008-41BB-A9F2-D30A8BA51A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A96681-3ED8-4C6A-883F-6A43E22E74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DB97E34-1AA4-4663-B818-BFCE40214B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7F256F2-7D40-4DD9-AC73-D5DB027170B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EF17DEB-7B79-49E4-A579-D63D69BC0BA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C4A40E8-4EF4-4E7D-B664-F7B34D2BB6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03/01/2019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1AF1463-368F-480C-A53E-6A773849BD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94FD06A-BC37-4C5F-96CB-84AC413A2E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84829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26A946-76B6-4183-938F-C9B2150BED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09B0A7F-5BAA-49CD-93DB-DA8B4B191B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03/01/2019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97B9A62-0BBD-453B-9EDC-69C804E228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2E07D9B-6016-41F9-9120-359F5E5634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50168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9FE0DD0-2AA1-4536-B77E-362EF5038D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03/01/2019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7D38391-E89B-4CF9-88CF-030DBEA2CB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025E94-91DD-48BE-8E96-1E69C9921E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870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10CAA2-D2E1-410B-B4BD-791ED94582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B72A8D-AD84-4B03-AFBF-5122C3A2D8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90BECC-B2F0-4549-98B6-70DF307BBB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CA2A61-2843-469A-953F-F73A7C84C6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03/01/2019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18FF0C-7EAE-4464-9730-60C39C9961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E2B805-4F37-439B-9034-27F75403AD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41809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0B7083-A855-4402-87C2-37450C3346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FD8D69A-DF57-4FCF-AD07-28A1AE6909F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A8E4E38-0D3E-4EC6-8632-61CD3AB1BD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7CC895-E507-4310-8433-D9819443D1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03/01/2019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76CE1D-D224-444F-824B-20CA588948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2C00F27-2F36-49EE-A7D2-9483C22813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70242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921FDF-CC1F-44F5-91E9-3FE8147920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85C9FCF-0ED7-4999-9ADF-6B7AAE7EE6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BF3DB7-BEBD-465E-9ACA-424673447C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03/01/2019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21B23B-689A-4336-8A2E-688760264E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22D13E-6F66-4C35-9528-20044C8590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52394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2AEB09C-79AB-4E98-8D1E-E6574ED7CCE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5CC9FDC-17B7-4470-9C17-FBC396AA17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40632D-31A6-459A-AE2A-85DDA0421B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03/01/2019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8FDC98-95EE-4CCE-A561-CC4035AF4C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2B8A65-03DA-474D-B80B-CD2A8B7900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80027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C5A94A-BCE7-4A23-8FF2-AE3F09AE40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792873-F08C-4AF0-B533-CFD24B1BD4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A078FB-2589-4F15-8DF6-3C31E2A559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78626A-9B3F-4BC4-A185-26891C7C36DF}" type="datetimeFigureOut">
              <a:rPr lang="en-GB" smtClean="0"/>
              <a:t>03/01/2019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3A5769-DC19-4F8E-B0B8-09726B8C1BB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25EE60-01D5-4D3E-9576-584E9CCBCF9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59671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BC6BFFA-9F76-4CC1-A0ED-3E39C34011BF}"/>
              </a:ext>
            </a:extLst>
          </p:cNvPr>
          <p:cNvPicPr>
            <a:picLocks noChangeAspect="1"/>
          </p:cNvPicPr>
          <p:nvPr/>
        </p:nvPicPr>
        <p:blipFill>
          <a:blip r:embed="rId2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65759" y="116025"/>
            <a:ext cx="11843454" cy="638730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E2EB2E4-3774-4945-B38D-D921D490B8A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C1B692E-F58A-4507-8C5A-B407BD15FC2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8EB2477-5A49-40B8-B54B-BB3574AA3626}"/>
              </a:ext>
            </a:extLst>
          </p:cNvPr>
          <p:cNvSpPr txBox="1"/>
          <p:nvPr/>
        </p:nvSpPr>
        <p:spPr>
          <a:xfrm rot="16200000">
            <a:off x="-2035327" y="3189475"/>
            <a:ext cx="5109951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Memorable experience – Carnival dance experience.</a:t>
            </a:r>
            <a:endParaRPr lang="en-GB" sz="12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A1354EF-D038-4F6B-ADF9-91DCB405B7D0}"/>
              </a:ext>
            </a:extLst>
          </p:cNvPr>
          <p:cNvSpPr txBox="1"/>
          <p:nvPr/>
        </p:nvSpPr>
        <p:spPr>
          <a:xfrm>
            <a:off x="262597" y="108741"/>
            <a:ext cx="36292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/>
              <a:t>Rio de Vida – My Learning Journey.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0ACB036-DEAE-4793-86FA-216A731482E3}"/>
              </a:ext>
            </a:extLst>
          </p:cNvPr>
          <p:cNvSpPr txBox="1"/>
          <p:nvPr/>
        </p:nvSpPr>
        <p:spPr>
          <a:xfrm>
            <a:off x="870907" y="461663"/>
            <a:ext cx="1074852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Geography</a:t>
            </a:r>
            <a:endParaRPr lang="en-GB" sz="12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3888FA7-48B0-416C-BA78-0C9E70DAF669}"/>
              </a:ext>
            </a:extLst>
          </p:cNvPr>
          <p:cNvSpPr txBox="1"/>
          <p:nvPr/>
        </p:nvSpPr>
        <p:spPr>
          <a:xfrm>
            <a:off x="1050370" y="905157"/>
            <a:ext cx="1618402" cy="8617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Identify</a:t>
            </a:r>
          </a:p>
          <a:p>
            <a:r>
              <a:rPr lang="en-GB" sz="1200" dirty="0">
                <a:solidFill>
                  <a:schemeClr val="tx1"/>
                </a:solidFill>
              </a:rPr>
              <a:t>Locate Brazil and its capital city. Compare with the UK.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1C70252-26B8-4ABC-AB0F-3A52272DFBBB}"/>
              </a:ext>
            </a:extLst>
          </p:cNvPr>
          <p:cNvSpPr txBox="1"/>
          <p:nvPr/>
        </p:nvSpPr>
        <p:spPr>
          <a:xfrm>
            <a:off x="3082677" y="910091"/>
            <a:ext cx="1744503" cy="8617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Find out</a:t>
            </a:r>
          </a:p>
          <a:p>
            <a:r>
              <a:rPr lang="en-GB" sz="1200" dirty="0"/>
              <a:t>Identify flags from around the world. Make own for an event.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AF7707C-50BA-4ED4-8EDE-AC6FE351ED53}"/>
              </a:ext>
            </a:extLst>
          </p:cNvPr>
          <p:cNvSpPr txBox="1"/>
          <p:nvPr/>
        </p:nvSpPr>
        <p:spPr>
          <a:xfrm>
            <a:off x="892184" y="2023147"/>
            <a:ext cx="1456094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Art and Design</a:t>
            </a:r>
            <a:endParaRPr lang="en-GB" sz="1200" b="1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874C73B-E7FB-44BE-AE40-3C59F803CFB2}"/>
              </a:ext>
            </a:extLst>
          </p:cNvPr>
          <p:cNvSpPr txBox="1"/>
          <p:nvPr/>
        </p:nvSpPr>
        <p:spPr>
          <a:xfrm>
            <a:off x="1058347" y="2420714"/>
            <a:ext cx="1213538" cy="8617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Describe</a:t>
            </a:r>
          </a:p>
          <a:p>
            <a:r>
              <a:rPr lang="en-GB" sz="1200" dirty="0"/>
              <a:t>Create a headdress for a samba parade.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650A3A7-8A78-40D5-8A31-35FE64F2BDB6}"/>
              </a:ext>
            </a:extLst>
          </p:cNvPr>
          <p:cNvSpPr txBox="1"/>
          <p:nvPr/>
        </p:nvSpPr>
        <p:spPr>
          <a:xfrm>
            <a:off x="2720948" y="2378261"/>
            <a:ext cx="1388450" cy="104644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Describe </a:t>
            </a:r>
          </a:p>
          <a:p>
            <a:r>
              <a:rPr lang="en-GB" sz="1200" dirty="0"/>
              <a:t>Explore the colours and textures of a carnival using collage.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2C6DD3E-4FBD-4B83-B6E3-3D2F91C5D596}"/>
              </a:ext>
            </a:extLst>
          </p:cNvPr>
          <p:cNvSpPr txBox="1"/>
          <p:nvPr/>
        </p:nvSpPr>
        <p:spPr>
          <a:xfrm>
            <a:off x="4554998" y="2378261"/>
            <a:ext cx="1020482" cy="104644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Describe</a:t>
            </a:r>
          </a:p>
          <a:p>
            <a:r>
              <a:rPr lang="en-GB" sz="1200" dirty="0"/>
              <a:t>Make a seasonal celebration card.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6364756-6015-4D51-B3E2-B65A3CDDD1B9}"/>
              </a:ext>
            </a:extLst>
          </p:cNvPr>
          <p:cNvSpPr txBox="1"/>
          <p:nvPr/>
        </p:nvSpPr>
        <p:spPr>
          <a:xfrm>
            <a:off x="870907" y="3716083"/>
            <a:ext cx="2446451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Design and Technology</a:t>
            </a:r>
            <a:endParaRPr lang="en-GB" sz="1200" b="1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F6D00A5-F90F-4FBA-B0C6-8F0377D7A9FC}"/>
              </a:ext>
            </a:extLst>
          </p:cNvPr>
          <p:cNvSpPr txBox="1"/>
          <p:nvPr/>
        </p:nvSpPr>
        <p:spPr>
          <a:xfrm>
            <a:off x="1050370" y="4148676"/>
            <a:ext cx="1636940" cy="8617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Draw and label</a:t>
            </a:r>
          </a:p>
          <a:p>
            <a:r>
              <a:rPr lang="en-GB" sz="1200" dirty="0"/>
              <a:t>Research then create own percussion instruments.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D4DB146-2D84-4076-ADC9-BB0A3289EE03}"/>
              </a:ext>
            </a:extLst>
          </p:cNvPr>
          <p:cNvSpPr txBox="1"/>
          <p:nvPr/>
        </p:nvSpPr>
        <p:spPr>
          <a:xfrm>
            <a:off x="3091344" y="4148676"/>
            <a:ext cx="1618402" cy="67710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Select and explain</a:t>
            </a:r>
          </a:p>
          <a:p>
            <a:r>
              <a:rPr lang="en-GB" sz="1200" dirty="0"/>
              <a:t>Cut, stick or stitch flags.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2E11B09-6026-48DC-945F-D6B9E1526669}"/>
              </a:ext>
            </a:extLst>
          </p:cNvPr>
          <p:cNvSpPr txBox="1"/>
          <p:nvPr/>
        </p:nvSpPr>
        <p:spPr>
          <a:xfrm>
            <a:off x="5174710" y="4201729"/>
            <a:ext cx="1618402" cy="104644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Talk</a:t>
            </a:r>
          </a:p>
          <a:p>
            <a:r>
              <a:rPr lang="en-GB" sz="1200" dirty="0"/>
              <a:t>Make traditional Brazilian celebratory cakes. Explain likes and dislikes.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DAB6B0E-B241-466F-858C-9A2D3B493135}"/>
              </a:ext>
            </a:extLst>
          </p:cNvPr>
          <p:cNvSpPr txBox="1"/>
          <p:nvPr/>
        </p:nvSpPr>
        <p:spPr>
          <a:xfrm>
            <a:off x="878932" y="5166489"/>
            <a:ext cx="1066827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Music</a:t>
            </a:r>
            <a:endParaRPr lang="en-GB" sz="1200" b="1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7C823F53-D8BC-4EAA-A4D6-4D7FAFDE2BB1}"/>
              </a:ext>
            </a:extLst>
          </p:cNvPr>
          <p:cNvSpPr txBox="1"/>
          <p:nvPr/>
        </p:nvSpPr>
        <p:spPr>
          <a:xfrm>
            <a:off x="1050370" y="5572032"/>
            <a:ext cx="1636940" cy="67710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Listen</a:t>
            </a:r>
          </a:p>
          <a:p>
            <a:r>
              <a:rPr lang="en-GB" sz="1200" dirty="0"/>
              <a:t>Explore music played during a carnival.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AE088027-E54A-42D8-83CA-AA8C2454AC91}"/>
              </a:ext>
            </a:extLst>
          </p:cNvPr>
          <p:cNvSpPr txBox="1"/>
          <p:nvPr/>
        </p:nvSpPr>
        <p:spPr>
          <a:xfrm>
            <a:off x="3083041" y="5612475"/>
            <a:ext cx="1636940" cy="8617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Make</a:t>
            </a:r>
          </a:p>
          <a:p>
            <a:r>
              <a:rPr lang="en-GB" sz="1200" dirty="0"/>
              <a:t>Explore how percussion sounds are made.</a:t>
            </a:r>
          </a:p>
        </p:txBody>
      </p:sp>
      <p:sp>
        <p:nvSpPr>
          <p:cNvPr id="25" name="Right Arrow 30">
            <a:extLst>
              <a:ext uri="{FF2B5EF4-FFF2-40B4-BE49-F238E27FC236}">
                <a16:creationId xmlns:a16="http://schemas.microsoft.com/office/drawing/2014/main" id="{D1BBA314-6C36-4684-B9D1-45C558D32EAE}"/>
              </a:ext>
            </a:extLst>
          </p:cNvPr>
          <p:cNvSpPr/>
          <p:nvPr/>
        </p:nvSpPr>
        <p:spPr>
          <a:xfrm>
            <a:off x="648971" y="1391668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ight Arrow 30">
            <a:extLst>
              <a:ext uri="{FF2B5EF4-FFF2-40B4-BE49-F238E27FC236}">
                <a16:creationId xmlns:a16="http://schemas.microsoft.com/office/drawing/2014/main" id="{24C108DA-1C68-4760-B4FD-C373141B680E}"/>
              </a:ext>
            </a:extLst>
          </p:cNvPr>
          <p:cNvSpPr/>
          <p:nvPr/>
        </p:nvSpPr>
        <p:spPr>
          <a:xfrm>
            <a:off x="2656712" y="1357555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ight Arrow 30">
            <a:extLst>
              <a:ext uri="{FF2B5EF4-FFF2-40B4-BE49-F238E27FC236}">
                <a16:creationId xmlns:a16="http://schemas.microsoft.com/office/drawing/2014/main" id="{1EB149E6-C799-4F89-9385-86093F915B07}"/>
              </a:ext>
            </a:extLst>
          </p:cNvPr>
          <p:cNvSpPr/>
          <p:nvPr/>
        </p:nvSpPr>
        <p:spPr>
          <a:xfrm>
            <a:off x="4827180" y="1355879"/>
            <a:ext cx="6755220" cy="20787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ight Arrow 30">
            <a:extLst>
              <a:ext uri="{FF2B5EF4-FFF2-40B4-BE49-F238E27FC236}">
                <a16:creationId xmlns:a16="http://schemas.microsoft.com/office/drawing/2014/main" id="{D876F577-983B-4FAE-BEEC-5331BB859596}"/>
              </a:ext>
            </a:extLst>
          </p:cNvPr>
          <p:cNvSpPr/>
          <p:nvPr/>
        </p:nvSpPr>
        <p:spPr>
          <a:xfrm>
            <a:off x="646611" y="2794096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ight Arrow 30">
            <a:extLst>
              <a:ext uri="{FF2B5EF4-FFF2-40B4-BE49-F238E27FC236}">
                <a16:creationId xmlns:a16="http://schemas.microsoft.com/office/drawing/2014/main" id="{5272CBF1-F670-4A36-8125-9EA4C04A6347}"/>
              </a:ext>
            </a:extLst>
          </p:cNvPr>
          <p:cNvSpPr/>
          <p:nvPr/>
        </p:nvSpPr>
        <p:spPr>
          <a:xfrm>
            <a:off x="2285374" y="2766359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ight Arrow 30">
            <a:extLst>
              <a:ext uri="{FF2B5EF4-FFF2-40B4-BE49-F238E27FC236}">
                <a16:creationId xmlns:a16="http://schemas.microsoft.com/office/drawing/2014/main" id="{AEEE94AA-EFB8-4B2B-96D2-962262748DE7}"/>
              </a:ext>
            </a:extLst>
          </p:cNvPr>
          <p:cNvSpPr/>
          <p:nvPr/>
        </p:nvSpPr>
        <p:spPr>
          <a:xfrm>
            <a:off x="4112289" y="2766359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ight Arrow 30">
            <a:extLst>
              <a:ext uri="{FF2B5EF4-FFF2-40B4-BE49-F238E27FC236}">
                <a16:creationId xmlns:a16="http://schemas.microsoft.com/office/drawing/2014/main" id="{F2E0FEB7-B09D-497B-9E21-0D534F0D22AE}"/>
              </a:ext>
            </a:extLst>
          </p:cNvPr>
          <p:cNvSpPr/>
          <p:nvPr/>
        </p:nvSpPr>
        <p:spPr>
          <a:xfrm>
            <a:off x="5590272" y="2752414"/>
            <a:ext cx="5992128" cy="20787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ight Arrow 30">
            <a:extLst>
              <a:ext uri="{FF2B5EF4-FFF2-40B4-BE49-F238E27FC236}">
                <a16:creationId xmlns:a16="http://schemas.microsoft.com/office/drawing/2014/main" id="{AB8E8AE5-D49E-4F0B-B3A6-30F89E3A879E}"/>
              </a:ext>
            </a:extLst>
          </p:cNvPr>
          <p:cNvSpPr/>
          <p:nvPr/>
        </p:nvSpPr>
        <p:spPr>
          <a:xfrm>
            <a:off x="4719981" y="4386702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ight Arrow 30">
            <a:extLst>
              <a:ext uri="{FF2B5EF4-FFF2-40B4-BE49-F238E27FC236}">
                <a16:creationId xmlns:a16="http://schemas.microsoft.com/office/drawing/2014/main" id="{A8FC8840-BEB6-4597-A4E9-935ECA1D6D49}"/>
              </a:ext>
            </a:extLst>
          </p:cNvPr>
          <p:cNvSpPr/>
          <p:nvPr/>
        </p:nvSpPr>
        <p:spPr>
          <a:xfrm>
            <a:off x="2690411" y="4364192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ight Arrow 30">
            <a:extLst>
              <a:ext uri="{FF2B5EF4-FFF2-40B4-BE49-F238E27FC236}">
                <a16:creationId xmlns:a16="http://schemas.microsoft.com/office/drawing/2014/main" id="{DCFEECE6-5BCA-4E98-A83D-802B3BC9F728}"/>
              </a:ext>
            </a:extLst>
          </p:cNvPr>
          <p:cNvSpPr/>
          <p:nvPr/>
        </p:nvSpPr>
        <p:spPr>
          <a:xfrm>
            <a:off x="2653474" y="5717292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ight Arrow 30">
            <a:extLst>
              <a:ext uri="{FF2B5EF4-FFF2-40B4-BE49-F238E27FC236}">
                <a16:creationId xmlns:a16="http://schemas.microsoft.com/office/drawing/2014/main" id="{546BE15C-9E84-46DC-9B7C-A57DACD1BAD4}"/>
              </a:ext>
            </a:extLst>
          </p:cNvPr>
          <p:cNvSpPr/>
          <p:nvPr/>
        </p:nvSpPr>
        <p:spPr>
          <a:xfrm>
            <a:off x="658240" y="5735657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ight Arrow 30">
            <a:extLst>
              <a:ext uri="{FF2B5EF4-FFF2-40B4-BE49-F238E27FC236}">
                <a16:creationId xmlns:a16="http://schemas.microsoft.com/office/drawing/2014/main" id="{278C8511-2295-4DC1-B425-18B23C621541}"/>
              </a:ext>
            </a:extLst>
          </p:cNvPr>
          <p:cNvSpPr/>
          <p:nvPr/>
        </p:nvSpPr>
        <p:spPr>
          <a:xfrm>
            <a:off x="11010565" y="5734928"/>
            <a:ext cx="507897" cy="20787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ight Arrow 30">
            <a:extLst>
              <a:ext uri="{FF2B5EF4-FFF2-40B4-BE49-F238E27FC236}">
                <a16:creationId xmlns:a16="http://schemas.microsoft.com/office/drawing/2014/main" id="{668BE808-03E7-474B-A2A5-401F7564C154}"/>
              </a:ext>
            </a:extLst>
          </p:cNvPr>
          <p:cNvSpPr/>
          <p:nvPr/>
        </p:nvSpPr>
        <p:spPr>
          <a:xfrm>
            <a:off x="681260" y="4373233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B1856B69-DD11-4AA2-AC49-13DB43AA27D2}"/>
              </a:ext>
            </a:extLst>
          </p:cNvPr>
          <p:cNvSpPr txBox="1"/>
          <p:nvPr/>
        </p:nvSpPr>
        <p:spPr>
          <a:xfrm rot="16200000">
            <a:off x="9397187" y="3163274"/>
            <a:ext cx="5109951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Express event – Brazilian carnival to welcome the new season.</a:t>
            </a:r>
            <a:endParaRPr lang="en-GB" sz="1200" dirty="0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975F7FCE-7AEE-4579-B87A-BFE8F8AFBA6D}"/>
              </a:ext>
            </a:extLst>
          </p:cNvPr>
          <p:cNvSpPr txBox="1"/>
          <p:nvPr/>
        </p:nvSpPr>
        <p:spPr>
          <a:xfrm>
            <a:off x="5160413" y="5612475"/>
            <a:ext cx="1636940" cy="8617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Sing</a:t>
            </a:r>
          </a:p>
          <a:p>
            <a:r>
              <a:rPr lang="en-GB" sz="1200" dirty="0"/>
              <a:t>Write and perform a song linked to Brazilian mythology.</a:t>
            </a:r>
          </a:p>
        </p:txBody>
      </p:sp>
      <p:sp>
        <p:nvSpPr>
          <p:cNvPr id="46" name="Right Arrow 30">
            <a:extLst>
              <a:ext uri="{FF2B5EF4-FFF2-40B4-BE49-F238E27FC236}">
                <a16:creationId xmlns:a16="http://schemas.microsoft.com/office/drawing/2014/main" id="{C9950F49-C8DB-47FC-BE4D-032574C717F4}"/>
              </a:ext>
            </a:extLst>
          </p:cNvPr>
          <p:cNvSpPr/>
          <p:nvPr/>
        </p:nvSpPr>
        <p:spPr>
          <a:xfrm>
            <a:off x="4709746" y="5735657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ight Arrow 30">
            <a:extLst>
              <a:ext uri="{FF2B5EF4-FFF2-40B4-BE49-F238E27FC236}">
                <a16:creationId xmlns:a16="http://schemas.microsoft.com/office/drawing/2014/main" id="{A0483120-23E5-4A99-818B-CABF5FE90170}"/>
              </a:ext>
            </a:extLst>
          </p:cNvPr>
          <p:cNvSpPr/>
          <p:nvPr/>
        </p:nvSpPr>
        <p:spPr>
          <a:xfrm>
            <a:off x="6834218" y="4429919"/>
            <a:ext cx="4684244" cy="20787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5BE02596-7A8D-4C5A-ADE3-161775A3EABE}"/>
              </a:ext>
            </a:extLst>
          </p:cNvPr>
          <p:cNvSpPr txBox="1"/>
          <p:nvPr/>
        </p:nvSpPr>
        <p:spPr>
          <a:xfrm>
            <a:off x="7214837" y="5610642"/>
            <a:ext cx="1636940" cy="8617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Listen</a:t>
            </a:r>
          </a:p>
          <a:p>
            <a:r>
              <a:rPr lang="en-GB" sz="1200" dirty="0"/>
              <a:t>Listen and explore the importance of a national anthem. </a:t>
            </a:r>
          </a:p>
        </p:txBody>
      </p:sp>
      <p:sp>
        <p:nvSpPr>
          <p:cNvPr id="58" name="Right Arrow 30">
            <a:extLst>
              <a:ext uri="{FF2B5EF4-FFF2-40B4-BE49-F238E27FC236}">
                <a16:creationId xmlns:a16="http://schemas.microsoft.com/office/drawing/2014/main" id="{28241A4F-90F5-4242-AF6D-450C98AC713D}"/>
              </a:ext>
            </a:extLst>
          </p:cNvPr>
          <p:cNvSpPr/>
          <p:nvPr/>
        </p:nvSpPr>
        <p:spPr>
          <a:xfrm>
            <a:off x="6793112" y="5734928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CB8753AA-86F2-43BF-9088-B31C4B23E5CA}"/>
              </a:ext>
            </a:extLst>
          </p:cNvPr>
          <p:cNvSpPr txBox="1"/>
          <p:nvPr/>
        </p:nvSpPr>
        <p:spPr>
          <a:xfrm>
            <a:off x="9333516" y="5610642"/>
            <a:ext cx="1636940" cy="104644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Sing</a:t>
            </a:r>
          </a:p>
          <a:p>
            <a:r>
              <a:rPr lang="en-GB" sz="1200" dirty="0"/>
              <a:t>Listen to seasonal songs making percussion sounds to match music.</a:t>
            </a:r>
          </a:p>
        </p:txBody>
      </p:sp>
      <p:sp>
        <p:nvSpPr>
          <p:cNvPr id="60" name="Right Arrow 30">
            <a:extLst>
              <a:ext uri="{FF2B5EF4-FFF2-40B4-BE49-F238E27FC236}">
                <a16:creationId xmlns:a16="http://schemas.microsoft.com/office/drawing/2014/main" id="{59EF057B-1636-4861-8EC0-0D7648367356}"/>
              </a:ext>
            </a:extLst>
          </p:cNvPr>
          <p:cNvSpPr/>
          <p:nvPr/>
        </p:nvSpPr>
        <p:spPr>
          <a:xfrm>
            <a:off x="8884789" y="5722971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16065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BC6BFFA-9F76-4CC1-A0ED-3E39C34011BF}"/>
              </a:ext>
            </a:extLst>
          </p:cNvPr>
          <p:cNvPicPr>
            <a:picLocks noChangeAspect="1"/>
          </p:cNvPicPr>
          <p:nvPr/>
        </p:nvPicPr>
        <p:blipFill>
          <a:blip r:embed="rId2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74273" y="123507"/>
            <a:ext cx="11843454" cy="638730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E2EB2E4-3774-4945-B38D-D921D490B8A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C1B692E-F58A-4507-8C5A-B407BD15FC2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8EB2477-5A49-40B8-B54B-BB3574AA3626}"/>
              </a:ext>
            </a:extLst>
          </p:cNvPr>
          <p:cNvSpPr txBox="1"/>
          <p:nvPr/>
        </p:nvSpPr>
        <p:spPr>
          <a:xfrm rot="16200000">
            <a:off x="-2035327" y="3189475"/>
            <a:ext cx="5109951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Memorable experience – Carnival dance experience.</a:t>
            </a:r>
            <a:endParaRPr lang="en-GB" sz="12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A1354EF-D038-4F6B-ADF9-91DCB405B7D0}"/>
              </a:ext>
            </a:extLst>
          </p:cNvPr>
          <p:cNvSpPr txBox="1"/>
          <p:nvPr/>
        </p:nvSpPr>
        <p:spPr>
          <a:xfrm>
            <a:off x="262597" y="108741"/>
            <a:ext cx="36292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/>
              <a:t>Rio de Vida – My Learning Journey.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0ACB036-DEAE-4793-86FA-216A731482E3}"/>
              </a:ext>
            </a:extLst>
          </p:cNvPr>
          <p:cNvSpPr txBox="1"/>
          <p:nvPr/>
        </p:nvSpPr>
        <p:spPr>
          <a:xfrm>
            <a:off x="870907" y="461663"/>
            <a:ext cx="1074852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PSHE</a:t>
            </a:r>
            <a:endParaRPr lang="en-GB" sz="12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3888FA7-48B0-416C-BA78-0C9E70DAF669}"/>
              </a:ext>
            </a:extLst>
          </p:cNvPr>
          <p:cNvSpPr txBox="1"/>
          <p:nvPr/>
        </p:nvSpPr>
        <p:spPr>
          <a:xfrm>
            <a:off x="1050370" y="905157"/>
            <a:ext cx="1618402" cy="8617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Take part</a:t>
            </a:r>
          </a:p>
          <a:p>
            <a:r>
              <a:rPr lang="en-GB" sz="1200" dirty="0">
                <a:solidFill>
                  <a:schemeClr val="tx1"/>
                </a:solidFill>
              </a:rPr>
              <a:t>Talk about and create a list of celebrations held around the world.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1C70252-26B8-4ABC-AB0F-3A52272DFBBB}"/>
              </a:ext>
            </a:extLst>
          </p:cNvPr>
          <p:cNvSpPr txBox="1"/>
          <p:nvPr/>
        </p:nvSpPr>
        <p:spPr>
          <a:xfrm>
            <a:off x="3082677" y="910091"/>
            <a:ext cx="1330597" cy="8617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Take part</a:t>
            </a:r>
          </a:p>
          <a:p>
            <a:r>
              <a:rPr lang="en-GB" sz="1200" dirty="0"/>
              <a:t>Learn and use Portuguese greetings.</a:t>
            </a:r>
          </a:p>
        </p:txBody>
      </p:sp>
      <p:sp>
        <p:nvSpPr>
          <p:cNvPr id="25" name="Right Arrow 30">
            <a:extLst>
              <a:ext uri="{FF2B5EF4-FFF2-40B4-BE49-F238E27FC236}">
                <a16:creationId xmlns:a16="http://schemas.microsoft.com/office/drawing/2014/main" id="{D1BBA314-6C36-4684-B9D1-45C558D32EAE}"/>
              </a:ext>
            </a:extLst>
          </p:cNvPr>
          <p:cNvSpPr/>
          <p:nvPr/>
        </p:nvSpPr>
        <p:spPr>
          <a:xfrm>
            <a:off x="648971" y="1391668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ight Arrow 30">
            <a:extLst>
              <a:ext uri="{FF2B5EF4-FFF2-40B4-BE49-F238E27FC236}">
                <a16:creationId xmlns:a16="http://schemas.microsoft.com/office/drawing/2014/main" id="{24C108DA-1C68-4760-B4FD-C373141B680E}"/>
              </a:ext>
            </a:extLst>
          </p:cNvPr>
          <p:cNvSpPr/>
          <p:nvPr/>
        </p:nvSpPr>
        <p:spPr>
          <a:xfrm>
            <a:off x="2656712" y="1357555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ight Arrow 30">
            <a:extLst>
              <a:ext uri="{FF2B5EF4-FFF2-40B4-BE49-F238E27FC236}">
                <a16:creationId xmlns:a16="http://schemas.microsoft.com/office/drawing/2014/main" id="{1EB149E6-C799-4F89-9385-86093F915B07}"/>
              </a:ext>
            </a:extLst>
          </p:cNvPr>
          <p:cNvSpPr/>
          <p:nvPr/>
        </p:nvSpPr>
        <p:spPr>
          <a:xfrm>
            <a:off x="6561132" y="1355879"/>
            <a:ext cx="5021268" cy="20787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B1856B69-DD11-4AA2-AC49-13DB43AA27D2}"/>
              </a:ext>
            </a:extLst>
          </p:cNvPr>
          <p:cNvSpPr txBox="1"/>
          <p:nvPr/>
        </p:nvSpPr>
        <p:spPr>
          <a:xfrm rot="16200000">
            <a:off x="9397187" y="3163274"/>
            <a:ext cx="5109951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Express event – Brazilian carnival to welcome the new season.</a:t>
            </a:r>
            <a:endParaRPr lang="en-GB" sz="1200" dirty="0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9532D31E-069A-4C67-9628-1D61BD281DFD}"/>
              </a:ext>
            </a:extLst>
          </p:cNvPr>
          <p:cNvSpPr txBox="1"/>
          <p:nvPr/>
        </p:nvSpPr>
        <p:spPr>
          <a:xfrm>
            <a:off x="4936906" y="905157"/>
            <a:ext cx="1577588" cy="104644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Take part</a:t>
            </a:r>
          </a:p>
          <a:p>
            <a:r>
              <a:rPr lang="en-GB" sz="1200" dirty="0"/>
              <a:t>Talk and list seasonal celebrations and which ones are preferred and why.</a:t>
            </a:r>
          </a:p>
        </p:txBody>
      </p:sp>
      <p:sp>
        <p:nvSpPr>
          <p:cNvPr id="47" name="Right Arrow 30">
            <a:extLst>
              <a:ext uri="{FF2B5EF4-FFF2-40B4-BE49-F238E27FC236}">
                <a16:creationId xmlns:a16="http://schemas.microsoft.com/office/drawing/2014/main" id="{15BAD9D2-D80F-4CDB-AFD6-852987C62622}"/>
              </a:ext>
            </a:extLst>
          </p:cNvPr>
          <p:cNvSpPr/>
          <p:nvPr/>
        </p:nvSpPr>
        <p:spPr>
          <a:xfrm>
            <a:off x="4464303" y="1369823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39566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193</TotalTime>
  <Words>237</Words>
  <Application>Microsoft Office PowerPoint</Application>
  <PresentationFormat>Widescreen</PresentationFormat>
  <Paragraphs>43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Whitworth</dc:creator>
  <cp:lastModifiedBy>Craig Whitworth</cp:lastModifiedBy>
  <cp:revision>21</cp:revision>
  <dcterms:created xsi:type="dcterms:W3CDTF">2018-09-06T19:06:18Z</dcterms:created>
  <dcterms:modified xsi:type="dcterms:W3CDTF">2019-01-03T20:24:10Z</dcterms:modified>
</cp:coreProperties>
</file>