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72" y="-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058A1-45E5-4282-A972-96B090841F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C81C37-73D3-4BB3-9A12-1679CA9565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81C52-7550-4E22-B513-C30314416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22CC75-230D-43DE-98F5-3F716F2AD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C59B5D-D69F-4260-B3EA-D2CA06D9A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308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425DD-CD16-4195-8B2E-301411BE2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EE6F4F-3848-480E-9CC0-E86D94414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BDBB0-A3AD-4705-AF2C-747669BEA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48C9F1-D8F7-4C5D-B289-8E2F65A65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1FA7A5-5A93-4102-8047-EEF61341D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055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A3500-4861-4B8D-A5B0-C3E05B59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892994-3691-4233-9009-BFB52B399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44BE0-9E85-4F7E-A4F0-59ADBDCD7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3147C-32AC-4112-866E-E949FABD3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38F48-8279-452F-9EC7-25FFDB328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50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67B0B-4117-4E5B-BEF0-FCB2FA7E6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852D1-6A34-4BDF-A871-1B60854E26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E9B716-B1D9-4286-90CD-EF287D1F9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5F4DF5-C4E1-4692-80C5-458E23FF3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096DC5-5D08-45F3-84E3-1A891ED60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D0F32C-46B8-48AA-A0DC-4097F9310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23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38549-7008-41BB-A9F2-D30A8BA51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A96681-3ED8-4C6A-883F-6A43E22E7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B97E34-1AA4-4663-B818-BFCE40214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F256F2-7D40-4DD9-AC73-D5DB027170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F17DEB-7B79-49E4-A579-D63D69BC0B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4A40E8-4EF4-4E7D-B664-F7B34D2BB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AF1463-368F-480C-A53E-6A773849B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4FD06A-BC37-4C5F-96CB-84AC413A2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482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6A946-76B6-4183-938F-C9B2150B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9B0A7F-5BAA-49CD-93DB-DA8B4B191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7B9A62-0BBD-453B-9EDC-69C804E22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E07D9B-6016-41F9-9120-359F5E563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016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FE0DD0-2AA1-4536-B77E-362EF5038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D38391-E89B-4CF9-88CF-030DBEA2C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025E94-91DD-48BE-8E96-1E69C9921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70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0CAA2-D2E1-410B-B4BD-791ED9458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B72A8D-AD84-4B03-AFBF-5122C3A2D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90BECC-B2F0-4549-98B6-70DF307B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CA2A61-2843-469A-953F-F73A7C84C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18FF0C-7EAE-4464-9730-60C39C996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2B805-4F37-439B-9034-27F75403A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180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B7083-A855-4402-87C2-37450C334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D8D69A-DF57-4FCF-AD07-28A1AE6909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8E4E38-0D3E-4EC6-8632-61CD3AB1B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7CC895-E507-4310-8433-D9819443D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76CE1D-D224-444F-824B-20CA58894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C00F27-2F36-49EE-A7D2-9483C2281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02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21FDF-CC1F-44F5-91E9-3FE81479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5C9FCF-0ED7-4999-9ADF-6B7AAE7EE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F3DB7-BEBD-465E-9ACA-424673447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1B23B-689A-4336-8A2E-688760264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22D13E-6F66-4C35-9528-20044C85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239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AEB09C-79AB-4E98-8D1E-E6574ED7CC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CC9FDC-17B7-4470-9C17-FBC396AA17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40632D-31A6-459A-AE2A-85DDA0421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8FDC98-95EE-4CCE-A561-CC4035AF4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2B8A65-03DA-474D-B80B-CD2A8B790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002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C5A94A-BCE7-4A23-8FF2-AE3F09AE4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92873-F08C-4AF0-B533-CFD24B1BD4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078FB-2589-4F15-8DF6-3C31E2A559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8626A-9B3F-4BC4-A185-26891C7C36DF}" type="datetimeFigureOut">
              <a:rPr lang="en-GB" smtClean="0"/>
              <a:t>28/12/2020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3A5769-DC19-4F8E-B0B8-09726B8C1B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25EE60-01D5-4D3E-9576-584E9CCBCF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96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D7AFD4C2-A3EB-4E92-B4E3-F463D7F8B7A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342845" y="157537"/>
            <a:ext cx="11700288" cy="661270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E2EB2E4-3774-4945-B38D-D921D490B8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49918" y="1217056"/>
            <a:ext cx="9144000" cy="23876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147758" y="3077044"/>
            <a:ext cx="5334814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Virtual tour of a castle.</a:t>
            </a:r>
            <a:endParaRPr lang="en-GB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6" y="108741"/>
            <a:ext cx="44471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Towers, Tunnels and Turrets – My Learning Journey.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History</a:t>
            </a:r>
            <a:endParaRPr lang="en-GB" sz="1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41243" y="847718"/>
            <a:ext cx="1163968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Learn</a:t>
            </a:r>
          </a:p>
          <a:p>
            <a:r>
              <a:rPr lang="en-GB" sz="1200" dirty="0">
                <a:solidFill>
                  <a:schemeClr val="tx1"/>
                </a:solidFill>
              </a:rPr>
              <a:t>Look at a range of castles and create a timeline.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C70252-26B8-4ABC-AB0F-3A52272DFBBB}"/>
              </a:ext>
            </a:extLst>
          </p:cNvPr>
          <p:cNvSpPr txBox="1"/>
          <p:nvPr/>
        </p:nvSpPr>
        <p:spPr>
          <a:xfrm>
            <a:off x="2619640" y="1123346"/>
            <a:ext cx="1368362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Understand</a:t>
            </a:r>
          </a:p>
          <a:p>
            <a:r>
              <a:rPr lang="en-GB" sz="1200" dirty="0"/>
              <a:t>Find out about the ‘Great Escape’.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F7707C-50BA-4ED4-8EDE-AC6FE351ED53}"/>
              </a:ext>
            </a:extLst>
          </p:cNvPr>
          <p:cNvSpPr txBox="1"/>
          <p:nvPr/>
        </p:nvSpPr>
        <p:spPr>
          <a:xfrm>
            <a:off x="868996" y="2119667"/>
            <a:ext cx="153592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Design and Technology</a:t>
            </a:r>
            <a:endParaRPr lang="en-GB" sz="12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74C73B-E7FB-44BE-AE40-3C59F803CFB2}"/>
              </a:ext>
            </a:extLst>
          </p:cNvPr>
          <p:cNvSpPr txBox="1"/>
          <p:nvPr/>
        </p:nvSpPr>
        <p:spPr>
          <a:xfrm>
            <a:off x="1074937" y="2811899"/>
            <a:ext cx="1165578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Select</a:t>
            </a:r>
          </a:p>
          <a:p>
            <a:r>
              <a:rPr lang="en-GB" sz="1200" dirty="0"/>
              <a:t>Create a model castle using recycled materials.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2C6DD3E-4FBD-4B83-B6E3-3D2F91C5D596}"/>
              </a:ext>
            </a:extLst>
          </p:cNvPr>
          <p:cNvSpPr txBox="1"/>
          <p:nvPr/>
        </p:nvSpPr>
        <p:spPr>
          <a:xfrm>
            <a:off x="2708294" y="2793942"/>
            <a:ext cx="974588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Select</a:t>
            </a:r>
          </a:p>
          <a:p>
            <a:r>
              <a:rPr lang="en-GB" sz="1200" dirty="0"/>
              <a:t>Build stacks and towers out of natural materials.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6364756-6015-4D51-B3E2-B65A3CDDD1B9}"/>
              </a:ext>
            </a:extLst>
          </p:cNvPr>
          <p:cNvSpPr txBox="1"/>
          <p:nvPr/>
        </p:nvSpPr>
        <p:spPr>
          <a:xfrm>
            <a:off x="913393" y="3974954"/>
            <a:ext cx="1059973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Computing</a:t>
            </a:r>
            <a:endParaRPr lang="en-GB" sz="12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F6D00A5-F90F-4FBA-B0C6-8F0377D7A9FC}"/>
              </a:ext>
            </a:extLst>
          </p:cNvPr>
          <p:cNvSpPr txBox="1"/>
          <p:nvPr/>
        </p:nvSpPr>
        <p:spPr>
          <a:xfrm>
            <a:off x="1114948" y="4383037"/>
            <a:ext cx="1937076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/>
              <a:t>Draw and label a castle using drawing software.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DAB6B0E-B241-466F-858C-9A2D3B493135}"/>
              </a:ext>
            </a:extLst>
          </p:cNvPr>
          <p:cNvSpPr txBox="1"/>
          <p:nvPr/>
        </p:nvSpPr>
        <p:spPr>
          <a:xfrm>
            <a:off x="1025210" y="5131725"/>
            <a:ext cx="1071246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Science</a:t>
            </a:r>
            <a:endParaRPr lang="en-GB" sz="12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C823F53-D8BC-4EAA-A4D6-4D7FAFDE2BB1}"/>
              </a:ext>
            </a:extLst>
          </p:cNvPr>
          <p:cNvSpPr txBox="1"/>
          <p:nvPr/>
        </p:nvSpPr>
        <p:spPr>
          <a:xfrm>
            <a:off x="1029478" y="5493148"/>
            <a:ext cx="1665856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Gather and record</a:t>
            </a:r>
          </a:p>
          <a:p>
            <a:r>
              <a:rPr lang="en-GB" sz="1200" dirty="0"/>
              <a:t>Build a wooden castle to then test the weight and material of projectile that causes the most damage.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30">
            <a:extLst>
              <a:ext uri="{FF2B5EF4-FFF2-40B4-BE49-F238E27FC236}">
                <a16:creationId xmlns:a16="http://schemas.microsoft.com/office/drawing/2014/main" id="{24C108DA-1C68-4760-B4FD-C373141B680E}"/>
              </a:ext>
            </a:extLst>
          </p:cNvPr>
          <p:cNvSpPr/>
          <p:nvPr/>
        </p:nvSpPr>
        <p:spPr>
          <a:xfrm>
            <a:off x="2214791" y="1391667"/>
            <a:ext cx="380355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30">
            <a:extLst>
              <a:ext uri="{FF2B5EF4-FFF2-40B4-BE49-F238E27FC236}">
                <a16:creationId xmlns:a16="http://schemas.microsoft.com/office/drawing/2014/main" id="{D876F577-983B-4FAE-BEEC-5331BB859596}"/>
              </a:ext>
            </a:extLst>
          </p:cNvPr>
          <p:cNvSpPr/>
          <p:nvPr/>
        </p:nvSpPr>
        <p:spPr>
          <a:xfrm>
            <a:off x="672803" y="326995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id="{5272CBF1-F670-4A36-8125-9EA4C04A6347}"/>
              </a:ext>
            </a:extLst>
          </p:cNvPr>
          <p:cNvSpPr/>
          <p:nvPr/>
        </p:nvSpPr>
        <p:spPr>
          <a:xfrm>
            <a:off x="2254468" y="3234201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0">
            <a:extLst>
              <a:ext uri="{FF2B5EF4-FFF2-40B4-BE49-F238E27FC236}">
                <a16:creationId xmlns:a16="http://schemas.microsoft.com/office/drawing/2014/main" id="{AEEE94AA-EFB8-4B2B-96D2-962262748DE7}"/>
              </a:ext>
            </a:extLst>
          </p:cNvPr>
          <p:cNvSpPr/>
          <p:nvPr/>
        </p:nvSpPr>
        <p:spPr>
          <a:xfrm>
            <a:off x="3683627" y="3264752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ight Arrow 30">
            <a:extLst>
              <a:ext uri="{FF2B5EF4-FFF2-40B4-BE49-F238E27FC236}">
                <a16:creationId xmlns:a16="http://schemas.microsoft.com/office/drawing/2014/main" id="{F2E0FEB7-B09D-497B-9E21-0D534F0D22AE}"/>
              </a:ext>
            </a:extLst>
          </p:cNvPr>
          <p:cNvSpPr/>
          <p:nvPr/>
        </p:nvSpPr>
        <p:spPr>
          <a:xfrm>
            <a:off x="11207329" y="3288527"/>
            <a:ext cx="460629" cy="2063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Arrow 30">
            <a:extLst>
              <a:ext uri="{FF2B5EF4-FFF2-40B4-BE49-F238E27FC236}">
                <a16:creationId xmlns:a16="http://schemas.microsoft.com/office/drawing/2014/main" id="{DCFEECE6-5BCA-4E98-A83D-802B3BC9F728}"/>
              </a:ext>
            </a:extLst>
          </p:cNvPr>
          <p:cNvSpPr/>
          <p:nvPr/>
        </p:nvSpPr>
        <p:spPr>
          <a:xfrm>
            <a:off x="10825586" y="5843260"/>
            <a:ext cx="842372" cy="2330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ight Arrow 30">
            <a:extLst>
              <a:ext uri="{FF2B5EF4-FFF2-40B4-BE49-F238E27FC236}">
                <a16:creationId xmlns:a16="http://schemas.microsoft.com/office/drawing/2014/main" id="{546BE15C-9E84-46DC-9B7C-A57DACD1BAD4}"/>
              </a:ext>
            </a:extLst>
          </p:cNvPr>
          <p:cNvSpPr/>
          <p:nvPr/>
        </p:nvSpPr>
        <p:spPr>
          <a:xfrm>
            <a:off x="672803" y="5808492"/>
            <a:ext cx="371981" cy="1901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ight Arrow 30">
            <a:extLst>
              <a:ext uri="{FF2B5EF4-FFF2-40B4-BE49-F238E27FC236}">
                <a16:creationId xmlns:a16="http://schemas.microsoft.com/office/drawing/2014/main" id="{668BE808-03E7-474B-A2A5-401F7564C154}"/>
              </a:ext>
            </a:extLst>
          </p:cNvPr>
          <p:cNvSpPr/>
          <p:nvPr/>
        </p:nvSpPr>
        <p:spPr>
          <a:xfrm>
            <a:off x="688982" y="470461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creation of a fortress for the Three Little Pigs. </a:t>
            </a:r>
            <a:endParaRPr lang="en-GB" sz="1200" dirty="0"/>
          </a:p>
        </p:txBody>
      </p:sp>
      <p:sp>
        <p:nvSpPr>
          <p:cNvPr id="56" name="Right Arrow 30">
            <a:extLst>
              <a:ext uri="{FF2B5EF4-FFF2-40B4-BE49-F238E27FC236}">
                <a16:creationId xmlns:a16="http://schemas.microsoft.com/office/drawing/2014/main" id="{A0483120-23E5-4A99-818B-CABF5FE90170}"/>
              </a:ext>
            </a:extLst>
          </p:cNvPr>
          <p:cNvSpPr/>
          <p:nvPr/>
        </p:nvSpPr>
        <p:spPr>
          <a:xfrm>
            <a:off x="3081254" y="4665318"/>
            <a:ext cx="8627793" cy="2024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98E069B-A296-4684-BFF9-8D1AF9433CD1}"/>
              </a:ext>
            </a:extLst>
          </p:cNvPr>
          <p:cNvSpPr txBox="1"/>
          <p:nvPr/>
        </p:nvSpPr>
        <p:spPr>
          <a:xfrm>
            <a:off x="4095006" y="2701609"/>
            <a:ext cx="991837" cy="16004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Build</a:t>
            </a:r>
          </a:p>
          <a:p>
            <a:r>
              <a:rPr lang="en-GB" sz="1200" dirty="0"/>
              <a:t>Use a range of construction materials to explore building towers.</a:t>
            </a:r>
          </a:p>
        </p:txBody>
      </p:sp>
      <p:sp>
        <p:nvSpPr>
          <p:cNvPr id="58" name="Right Arrow 30">
            <a:extLst>
              <a:ext uri="{FF2B5EF4-FFF2-40B4-BE49-F238E27FC236}">
                <a16:creationId xmlns:a16="http://schemas.microsoft.com/office/drawing/2014/main" id="{A7C90610-C928-4ECE-A260-B68DE58168F1}"/>
              </a:ext>
            </a:extLst>
          </p:cNvPr>
          <p:cNvSpPr/>
          <p:nvPr/>
        </p:nvSpPr>
        <p:spPr>
          <a:xfrm>
            <a:off x="4012497" y="1386053"/>
            <a:ext cx="7667228" cy="1827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E734C61-9364-489A-80FC-3C22A867F396}"/>
              </a:ext>
            </a:extLst>
          </p:cNvPr>
          <p:cNvSpPr txBox="1"/>
          <p:nvPr/>
        </p:nvSpPr>
        <p:spPr>
          <a:xfrm>
            <a:off x="3125695" y="5371713"/>
            <a:ext cx="1248801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Observe</a:t>
            </a:r>
          </a:p>
          <a:p>
            <a:r>
              <a:rPr lang="en-GB" sz="1200" dirty="0"/>
              <a:t>Using sugar cubes explore how to build the most stable tower.</a:t>
            </a:r>
          </a:p>
        </p:txBody>
      </p:sp>
      <p:sp>
        <p:nvSpPr>
          <p:cNvPr id="57" name="Right Arrow 30">
            <a:extLst>
              <a:ext uri="{FF2B5EF4-FFF2-40B4-BE49-F238E27FC236}">
                <a16:creationId xmlns:a16="http://schemas.microsoft.com/office/drawing/2014/main" id="{EC8845DE-70BB-4FA0-8E03-E83C5C1ED49B}"/>
              </a:ext>
            </a:extLst>
          </p:cNvPr>
          <p:cNvSpPr/>
          <p:nvPr/>
        </p:nvSpPr>
        <p:spPr>
          <a:xfrm>
            <a:off x="2695334" y="5804713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ight Arrow 30">
            <a:extLst>
              <a:ext uri="{FF2B5EF4-FFF2-40B4-BE49-F238E27FC236}">
                <a16:creationId xmlns:a16="http://schemas.microsoft.com/office/drawing/2014/main" id="{343F1C4C-3BC7-4003-B01B-BDF18F5D3917}"/>
              </a:ext>
            </a:extLst>
          </p:cNvPr>
          <p:cNvSpPr/>
          <p:nvPr/>
        </p:nvSpPr>
        <p:spPr>
          <a:xfrm>
            <a:off x="5120491" y="3271435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6B9E5542-FBC2-4B33-84C9-9D9284D73678}"/>
              </a:ext>
            </a:extLst>
          </p:cNvPr>
          <p:cNvSpPr txBox="1"/>
          <p:nvPr/>
        </p:nvSpPr>
        <p:spPr>
          <a:xfrm>
            <a:off x="5557840" y="2607779"/>
            <a:ext cx="974588" cy="16004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Build</a:t>
            </a:r>
          </a:p>
          <a:p>
            <a:r>
              <a:rPr lang="en-GB" sz="1200" dirty="0"/>
              <a:t>Use sand to explore how to tunnel and what happens if it becomes wider.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A65AEF4B-C53A-4378-A51F-8715133B628D}"/>
              </a:ext>
            </a:extLst>
          </p:cNvPr>
          <p:cNvSpPr txBox="1"/>
          <p:nvPr/>
        </p:nvSpPr>
        <p:spPr>
          <a:xfrm>
            <a:off x="4849270" y="5079943"/>
            <a:ext cx="1221518" cy="16312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Identify and name</a:t>
            </a:r>
          </a:p>
          <a:p>
            <a:r>
              <a:rPr lang="en-GB" sz="1200" dirty="0"/>
              <a:t>Explore tunnelling animals, their lifecycles and how tunnelling helps them.</a:t>
            </a:r>
          </a:p>
        </p:txBody>
      </p:sp>
      <p:sp>
        <p:nvSpPr>
          <p:cNvPr id="64" name="Right Arrow 30">
            <a:extLst>
              <a:ext uri="{FF2B5EF4-FFF2-40B4-BE49-F238E27FC236}">
                <a16:creationId xmlns:a16="http://schemas.microsoft.com/office/drawing/2014/main" id="{2EC79CDC-0C91-4A58-8DC9-39D1AF18C3CC}"/>
              </a:ext>
            </a:extLst>
          </p:cNvPr>
          <p:cNvSpPr/>
          <p:nvPr/>
        </p:nvSpPr>
        <p:spPr>
          <a:xfrm>
            <a:off x="4399552" y="580959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71D14D22-7013-42AC-83F8-7027A35AF077}"/>
              </a:ext>
            </a:extLst>
          </p:cNvPr>
          <p:cNvSpPr txBox="1"/>
          <p:nvPr/>
        </p:nvSpPr>
        <p:spPr>
          <a:xfrm>
            <a:off x="6958156" y="2746737"/>
            <a:ext cx="1130274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Build</a:t>
            </a:r>
          </a:p>
          <a:p>
            <a:r>
              <a:rPr lang="en-GB" sz="1200" dirty="0"/>
              <a:t>Construct a bridge using spaghetti and marshmallows.</a:t>
            </a:r>
          </a:p>
        </p:txBody>
      </p:sp>
      <p:sp>
        <p:nvSpPr>
          <p:cNvPr id="66" name="Right Arrow 30">
            <a:extLst>
              <a:ext uri="{FF2B5EF4-FFF2-40B4-BE49-F238E27FC236}">
                <a16:creationId xmlns:a16="http://schemas.microsoft.com/office/drawing/2014/main" id="{200EBBDC-44DA-4B5A-A523-CD87A3FCE517}"/>
              </a:ext>
            </a:extLst>
          </p:cNvPr>
          <p:cNvSpPr/>
          <p:nvPr/>
        </p:nvSpPr>
        <p:spPr>
          <a:xfrm>
            <a:off x="6531693" y="3275910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ABEAE9D1-AB8C-4EEB-8AF8-A105E9CD4938}"/>
              </a:ext>
            </a:extLst>
          </p:cNvPr>
          <p:cNvSpPr txBox="1"/>
          <p:nvPr/>
        </p:nvSpPr>
        <p:spPr>
          <a:xfrm>
            <a:off x="6493560" y="5451643"/>
            <a:ext cx="1277720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Observe</a:t>
            </a:r>
          </a:p>
          <a:p>
            <a:r>
              <a:rPr lang="en-GB" sz="1200" dirty="0"/>
              <a:t>Sort different bridges according to the materials they are built out of.</a:t>
            </a:r>
          </a:p>
        </p:txBody>
      </p:sp>
      <p:sp>
        <p:nvSpPr>
          <p:cNvPr id="68" name="Right Arrow 30">
            <a:extLst>
              <a:ext uri="{FF2B5EF4-FFF2-40B4-BE49-F238E27FC236}">
                <a16:creationId xmlns:a16="http://schemas.microsoft.com/office/drawing/2014/main" id="{19FEA8D1-D5A4-42EC-95AB-A26D88E2F944}"/>
              </a:ext>
            </a:extLst>
          </p:cNvPr>
          <p:cNvSpPr/>
          <p:nvPr/>
        </p:nvSpPr>
        <p:spPr>
          <a:xfrm>
            <a:off x="6092117" y="5806602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5D2F9DA1-8F23-49C4-95C6-03A0E45589F7}"/>
              </a:ext>
            </a:extLst>
          </p:cNvPr>
          <p:cNvSpPr txBox="1"/>
          <p:nvPr/>
        </p:nvSpPr>
        <p:spPr>
          <a:xfrm>
            <a:off x="8226607" y="5232340"/>
            <a:ext cx="965018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Test</a:t>
            </a:r>
          </a:p>
          <a:p>
            <a:r>
              <a:rPr lang="en-GB" sz="1200" dirty="0"/>
              <a:t>Explore the weight different shapes bridges can hold.</a:t>
            </a:r>
          </a:p>
        </p:txBody>
      </p:sp>
      <p:sp>
        <p:nvSpPr>
          <p:cNvPr id="70" name="Right Arrow 30">
            <a:extLst>
              <a:ext uri="{FF2B5EF4-FFF2-40B4-BE49-F238E27FC236}">
                <a16:creationId xmlns:a16="http://schemas.microsoft.com/office/drawing/2014/main" id="{A69B4881-91BD-4F99-A456-7F4EB0883500}"/>
              </a:ext>
            </a:extLst>
          </p:cNvPr>
          <p:cNvSpPr/>
          <p:nvPr/>
        </p:nvSpPr>
        <p:spPr>
          <a:xfrm>
            <a:off x="7788409" y="5843260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100E6F57-39D6-4048-831D-DEABD4DBFB57}"/>
              </a:ext>
            </a:extLst>
          </p:cNvPr>
          <p:cNvSpPr txBox="1"/>
          <p:nvPr/>
        </p:nvSpPr>
        <p:spPr>
          <a:xfrm>
            <a:off x="9616130" y="5349875"/>
            <a:ext cx="1204894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Perform</a:t>
            </a:r>
          </a:p>
          <a:p>
            <a:r>
              <a:rPr lang="en-GB" sz="1200" dirty="0"/>
              <a:t>Plan and carry out a test to find out which biscuit makes the best bridge.</a:t>
            </a:r>
          </a:p>
        </p:txBody>
      </p:sp>
      <p:sp>
        <p:nvSpPr>
          <p:cNvPr id="72" name="Right Arrow 30">
            <a:extLst>
              <a:ext uri="{FF2B5EF4-FFF2-40B4-BE49-F238E27FC236}">
                <a16:creationId xmlns:a16="http://schemas.microsoft.com/office/drawing/2014/main" id="{CBE1DEF8-BC2D-4B2E-9B60-BE78693D5B4F}"/>
              </a:ext>
            </a:extLst>
          </p:cNvPr>
          <p:cNvSpPr/>
          <p:nvPr/>
        </p:nvSpPr>
        <p:spPr>
          <a:xfrm>
            <a:off x="9190164" y="5871652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ight Arrow 30">
            <a:extLst>
              <a:ext uri="{FF2B5EF4-FFF2-40B4-BE49-F238E27FC236}">
                <a16:creationId xmlns:a16="http://schemas.microsoft.com/office/drawing/2014/main" id="{CC755098-891F-49BE-8647-F9BD517BDAE5}"/>
              </a:ext>
            </a:extLst>
          </p:cNvPr>
          <p:cNvSpPr/>
          <p:nvPr/>
        </p:nvSpPr>
        <p:spPr>
          <a:xfrm>
            <a:off x="8106937" y="328012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6A31509B-8ABD-4F6C-A02A-7AAE2BE9C108}"/>
              </a:ext>
            </a:extLst>
          </p:cNvPr>
          <p:cNvSpPr txBox="1"/>
          <p:nvPr/>
        </p:nvSpPr>
        <p:spPr>
          <a:xfrm>
            <a:off x="8522002" y="2516943"/>
            <a:ext cx="1130274" cy="16004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Evaluate</a:t>
            </a:r>
          </a:p>
          <a:p>
            <a:r>
              <a:rPr lang="en-GB" sz="1200" dirty="0"/>
              <a:t>Write about what has been learnt and found out about building different structures.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2A1017A-8553-4D7F-BF14-992A44A91A13}"/>
              </a:ext>
            </a:extLst>
          </p:cNvPr>
          <p:cNvSpPr txBox="1"/>
          <p:nvPr/>
        </p:nvSpPr>
        <p:spPr>
          <a:xfrm>
            <a:off x="10085849" y="2848966"/>
            <a:ext cx="1130274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Explore</a:t>
            </a:r>
          </a:p>
          <a:p>
            <a:r>
              <a:rPr lang="en-GB" sz="1200" dirty="0"/>
              <a:t>Explore structures created by Isambard Kingdom Brunel.</a:t>
            </a:r>
          </a:p>
        </p:txBody>
      </p:sp>
      <p:sp>
        <p:nvSpPr>
          <p:cNvPr id="76" name="Right Arrow 30">
            <a:extLst>
              <a:ext uri="{FF2B5EF4-FFF2-40B4-BE49-F238E27FC236}">
                <a16:creationId xmlns:a16="http://schemas.microsoft.com/office/drawing/2014/main" id="{CD5420D1-71FB-4FAB-8558-49BFB69E08C3}"/>
              </a:ext>
            </a:extLst>
          </p:cNvPr>
          <p:cNvSpPr/>
          <p:nvPr/>
        </p:nvSpPr>
        <p:spPr>
          <a:xfrm>
            <a:off x="9663177" y="327763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606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88010375-8FB5-4763-8CFB-BCE6CE2F370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350317" y="136555"/>
            <a:ext cx="11700288" cy="6612704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Creation of a fortress for the Three Little Pigs.</a:t>
            </a: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142442" y="3082359"/>
            <a:ext cx="532418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Virtual tour of a castle.</a:t>
            </a:r>
            <a:endParaRPr lang="en-GB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Geography</a:t>
            </a:r>
            <a:endParaRPr lang="en-GB" sz="12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7" y="108741"/>
            <a:ext cx="40947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Towers, Tunnels and Turrets – My Learning Journey.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50370" y="905157"/>
            <a:ext cx="161840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>
                <a:solidFill>
                  <a:schemeClr val="tx1"/>
                </a:solidFill>
              </a:rPr>
              <a:t>Explore where great towers are located across the world on a map.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C0D2193-8E80-441A-86ED-0BF8FC84FD9C}"/>
              </a:ext>
            </a:extLst>
          </p:cNvPr>
          <p:cNvSpPr txBox="1"/>
          <p:nvPr/>
        </p:nvSpPr>
        <p:spPr>
          <a:xfrm>
            <a:off x="3118385" y="905157"/>
            <a:ext cx="161840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>
                <a:solidFill>
                  <a:schemeClr val="tx1"/>
                </a:solidFill>
              </a:rPr>
              <a:t>Explore a range of famous tunnels and discuss why they are needed.</a:t>
            </a:r>
          </a:p>
        </p:txBody>
      </p:sp>
      <p:sp>
        <p:nvSpPr>
          <p:cNvPr id="9" name="Right Arrow 30">
            <a:extLst>
              <a:ext uri="{FF2B5EF4-FFF2-40B4-BE49-F238E27FC236}">
                <a16:creationId xmlns:a16="http://schemas.microsoft.com/office/drawing/2014/main" id="{A5CB4390-E73F-4892-B36A-77E33DD2DB2D}"/>
              </a:ext>
            </a:extLst>
          </p:cNvPr>
          <p:cNvSpPr/>
          <p:nvPr/>
        </p:nvSpPr>
        <p:spPr>
          <a:xfrm>
            <a:off x="2692419" y="1369823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30">
            <a:extLst>
              <a:ext uri="{FF2B5EF4-FFF2-40B4-BE49-F238E27FC236}">
                <a16:creationId xmlns:a16="http://schemas.microsoft.com/office/drawing/2014/main" id="{17A0BBEC-B0B0-4356-A80E-58780929D97B}"/>
              </a:ext>
            </a:extLst>
          </p:cNvPr>
          <p:cNvSpPr/>
          <p:nvPr/>
        </p:nvSpPr>
        <p:spPr>
          <a:xfrm>
            <a:off x="657924" y="315733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FF9F6B-00EC-4E34-BDE8-2BA05380C86D}"/>
              </a:ext>
            </a:extLst>
          </p:cNvPr>
          <p:cNvSpPr txBox="1"/>
          <p:nvPr/>
        </p:nvSpPr>
        <p:spPr>
          <a:xfrm>
            <a:off x="889412" y="2185638"/>
            <a:ext cx="161840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Physical Education</a:t>
            </a:r>
            <a:endParaRPr lang="en-GB" sz="12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47635AC-84D3-4DA7-BB37-747A3CE814D9}"/>
              </a:ext>
            </a:extLst>
          </p:cNvPr>
          <p:cNvSpPr txBox="1"/>
          <p:nvPr/>
        </p:nvSpPr>
        <p:spPr>
          <a:xfrm>
            <a:off x="1083890" y="2645238"/>
            <a:ext cx="1423924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Movement</a:t>
            </a:r>
          </a:p>
          <a:p>
            <a:r>
              <a:rPr lang="en-GB" sz="1200" dirty="0">
                <a:solidFill>
                  <a:schemeClr val="tx1"/>
                </a:solidFill>
              </a:rPr>
              <a:t>Play a range of defend and attack games.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3204CB7-2EC6-41B3-913D-FF01034AA978}"/>
              </a:ext>
            </a:extLst>
          </p:cNvPr>
          <p:cNvSpPr txBox="1"/>
          <p:nvPr/>
        </p:nvSpPr>
        <p:spPr>
          <a:xfrm>
            <a:off x="5209795" y="905157"/>
            <a:ext cx="161840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>
                <a:solidFill>
                  <a:schemeClr val="tx1"/>
                </a:solidFill>
              </a:rPr>
              <a:t>Explore what bridges are used for and look at the different shapes and designs used.</a:t>
            </a:r>
          </a:p>
        </p:txBody>
      </p:sp>
      <p:sp>
        <p:nvSpPr>
          <p:cNvPr id="18" name="Right Arrow 30">
            <a:extLst>
              <a:ext uri="{FF2B5EF4-FFF2-40B4-BE49-F238E27FC236}">
                <a16:creationId xmlns:a16="http://schemas.microsoft.com/office/drawing/2014/main" id="{B4B5E92B-D4ED-4973-A744-B21C2BC882F1}"/>
              </a:ext>
            </a:extLst>
          </p:cNvPr>
          <p:cNvSpPr/>
          <p:nvPr/>
        </p:nvSpPr>
        <p:spPr>
          <a:xfrm>
            <a:off x="4762867" y="1366510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794792D-4230-4B9F-B6DE-D3BFFBF11497}"/>
              </a:ext>
            </a:extLst>
          </p:cNvPr>
          <p:cNvSpPr txBox="1"/>
          <p:nvPr/>
        </p:nvSpPr>
        <p:spPr>
          <a:xfrm>
            <a:off x="7279261" y="905157"/>
            <a:ext cx="1618402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Understand</a:t>
            </a:r>
          </a:p>
          <a:p>
            <a:r>
              <a:rPr lang="en-GB" sz="1200" dirty="0">
                <a:solidFill>
                  <a:schemeClr val="tx1"/>
                </a:solidFill>
              </a:rPr>
              <a:t>Explore famous structures from across the world. Locate where they are using geographical vocabulary.</a:t>
            </a:r>
          </a:p>
        </p:txBody>
      </p:sp>
      <p:sp>
        <p:nvSpPr>
          <p:cNvPr id="22" name="Right Arrow 30">
            <a:extLst>
              <a:ext uri="{FF2B5EF4-FFF2-40B4-BE49-F238E27FC236}">
                <a16:creationId xmlns:a16="http://schemas.microsoft.com/office/drawing/2014/main" id="{E1D90EA9-50AF-41BF-8492-7FA461940AB3}"/>
              </a:ext>
            </a:extLst>
          </p:cNvPr>
          <p:cNvSpPr/>
          <p:nvPr/>
        </p:nvSpPr>
        <p:spPr>
          <a:xfrm>
            <a:off x="6849159" y="1361850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30">
            <a:extLst>
              <a:ext uri="{FF2B5EF4-FFF2-40B4-BE49-F238E27FC236}">
                <a16:creationId xmlns:a16="http://schemas.microsoft.com/office/drawing/2014/main" id="{7F186247-6F10-4D79-BB0A-ABF5B8805142}"/>
              </a:ext>
            </a:extLst>
          </p:cNvPr>
          <p:cNvSpPr/>
          <p:nvPr/>
        </p:nvSpPr>
        <p:spPr>
          <a:xfrm>
            <a:off x="8900555" y="1361850"/>
            <a:ext cx="2642474" cy="20190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F2E0874-172C-4E8A-AB33-9940ACD276F5}"/>
              </a:ext>
            </a:extLst>
          </p:cNvPr>
          <p:cNvSpPr txBox="1"/>
          <p:nvPr/>
        </p:nvSpPr>
        <p:spPr>
          <a:xfrm>
            <a:off x="2949552" y="2711262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Movement</a:t>
            </a:r>
          </a:p>
          <a:p>
            <a:r>
              <a:rPr lang="en-GB" sz="1200" dirty="0">
                <a:solidFill>
                  <a:schemeClr val="tx1"/>
                </a:solidFill>
              </a:rPr>
              <a:t>Explore balances using different contact points.</a:t>
            </a:r>
          </a:p>
        </p:txBody>
      </p:sp>
      <p:sp>
        <p:nvSpPr>
          <p:cNvPr id="34" name="Right Arrow 30">
            <a:extLst>
              <a:ext uri="{FF2B5EF4-FFF2-40B4-BE49-F238E27FC236}">
                <a16:creationId xmlns:a16="http://schemas.microsoft.com/office/drawing/2014/main" id="{87735B37-07BF-4FA5-845F-BD4545F9B0A2}"/>
              </a:ext>
            </a:extLst>
          </p:cNvPr>
          <p:cNvSpPr/>
          <p:nvPr/>
        </p:nvSpPr>
        <p:spPr>
          <a:xfrm>
            <a:off x="2502624" y="3139280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Arrow 30">
            <a:extLst>
              <a:ext uri="{FF2B5EF4-FFF2-40B4-BE49-F238E27FC236}">
                <a16:creationId xmlns:a16="http://schemas.microsoft.com/office/drawing/2014/main" id="{E89F0E23-63CC-416F-A06E-60313E2536A2}"/>
              </a:ext>
            </a:extLst>
          </p:cNvPr>
          <p:cNvSpPr/>
          <p:nvPr/>
        </p:nvSpPr>
        <p:spPr>
          <a:xfrm>
            <a:off x="6662172" y="3089531"/>
            <a:ext cx="4920227" cy="2276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155C7BE-3DC7-4871-8755-CF3AB1FC60C3}"/>
              </a:ext>
            </a:extLst>
          </p:cNvPr>
          <p:cNvSpPr txBox="1"/>
          <p:nvPr/>
        </p:nvSpPr>
        <p:spPr>
          <a:xfrm>
            <a:off x="5029326" y="2720199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Movement</a:t>
            </a:r>
          </a:p>
          <a:p>
            <a:r>
              <a:rPr lang="en-GB" sz="1200" dirty="0">
                <a:solidFill>
                  <a:schemeClr val="tx1"/>
                </a:solidFill>
              </a:rPr>
              <a:t>Work as a team to build a structure that crosses a space.</a:t>
            </a:r>
          </a:p>
        </p:txBody>
      </p:sp>
      <p:sp>
        <p:nvSpPr>
          <p:cNvPr id="29" name="Right Arrow 30">
            <a:extLst>
              <a:ext uri="{FF2B5EF4-FFF2-40B4-BE49-F238E27FC236}">
                <a16:creationId xmlns:a16="http://schemas.microsoft.com/office/drawing/2014/main" id="{57A14D5A-9400-4B84-8606-1C95ED5CE667}"/>
              </a:ext>
            </a:extLst>
          </p:cNvPr>
          <p:cNvSpPr/>
          <p:nvPr/>
        </p:nvSpPr>
        <p:spPr>
          <a:xfrm>
            <a:off x="4588916" y="3135739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9566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573</TotalTime>
  <Words>369</Words>
  <Application>Microsoft Office PowerPoint</Application>
  <PresentationFormat>Widescreen</PresentationFormat>
  <Paragraphs>58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Whitworth</dc:creator>
  <cp:lastModifiedBy>Craig Whitworth</cp:lastModifiedBy>
  <cp:revision>59</cp:revision>
  <cp:lastPrinted>2020-09-07T13:19:51Z</cp:lastPrinted>
  <dcterms:created xsi:type="dcterms:W3CDTF">2018-09-06T19:06:18Z</dcterms:created>
  <dcterms:modified xsi:type="dcterms:W3CDTF">2020-12-28T21:19:33Z</dcterms:modified>
</cp:coreProperties>
</file>